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3" r:id="rId6"/>
    <p:sldId id="271" r:id="rId7"/>
    <p:sldId id="285" r:id="rId8"/>
    <p:sldId id="288" r:id="rId9"/>
    <p:sldId id="286" r:id="rId10"/>
    <p:sldId id="289" r:id="rId11"/>
    <p:sldId id="290" r:id="rId12"/>
    <p:sldId id="287" r:id="rId13"/>
    <p:sldId id="292" r:id="rId14"/>
    <p:sldId id="293" r:id="rId15"/>
    <p:sldId id="294" r:id="rId16"/>
    <p:sldId id="295" r:id="rId17"/>
    <p:sldId id="291" r:id="rId18"/>
    <p:sldId id="296" r:id="rId19"/>
    <p:sldId id="297" r:id="rId20"/>
    <p:sldId id="298" r:id="rId21"/>
    <p:sldId id="299" r:id="rId22"/>
    <p:sldId id="300" r:id="rId23"/>
    <p:sldId id="301" r:id="rId24"/>
    <p:sldId id="284" r:id="rId25"/>
    <p:sldId id="302" r:id="rId26"/>
    <p:sldId id="304" r:id="rId27"/>
    <p:sldId id="303" r:id="rId28"/>
    <p:sldId id="305" r:id="rId29"/>
    <p:sldId id="306" r:id="rId30"/>
    <p:sldId id="307" r:id="rId31"/>
    <p:sldId id="308" r:id="rId32"/>
    <p:sldId id="282" r:id="rId3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前言与内容说明" id="{B9B51309-D148-4332-87C2-07BE32FBCA3B}">
          <p14:sldIdLst>
            <p14:sldId id="283"/>
            <p14:sldId id="271"/>
            <p14:sldId id="285"/>
            <p14:sldId id="288"/>
            <p14:sldId id="286"/>
            <p14:sldId id="289"/>
            <p14:sldId id="290"/>
            <p14:sldId id="287"/>
            <p14:sldId id="292"/>
            <p14:sldId id="293"/>
            <p14:sldId id="294"/>
            <p14:sldId id="295"/>
            <p14:sldId id="291"/>
            <p14:sldId id="296"/>
            <p14:sldId id="297"/>
            <p14:sldId id="298"/>
            <p14:sldId id="299"/>
            <p14:sldId id="300"/>
            <p14:sldId id="301"/>
            <p14:sldId id="284"/>
            <p14:sldId id="302"/>
            <p14:sldId id="304"/>
            <p14:sldId id="303"/>
            <p14:sldId id="305"/>
            <p14:sldId id="306"/>
            <p14:sldId id="307"/>
            <p14:sldId id="308"/>
          </p14:sldIdLst>
        </p14:section>
        <p14:section name="提问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5B9BD5"/>
    <a:srgbClr val="DD462F"/>
    <a:srgbClr val="D24726"/>
    <a:srgbClr val="404040"/>
    <a:srgbClr val="FF9B45"/>
    <a:srgbClr val="F8CFB6"/>
    <a:srgbClr val="F8CAB6"/>
    <a:srgbClr val="92392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A18E3-171C-4C63-9DAD-A38F70709C5F}" v="6" dt="2021-09-22T08:07:50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83333" autoAdjust="0"/>
  </p:normalViewPr>
  <p:slideViewPr>
    <p:cSldViewPr snapToGrid="0">
      <p:cViewPr varScale="1">
        <p:scale>
          <a:sx n="113" d="100"/>
          <a:sy n="113" d="100"/>
        </p:scale>
        <p:origin x="80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jun Pan" userId="2c95786b2425256d" providerId="LiveId" clId="{343A18E3-171C-4C63-9DAD-A38F70709C5F}"/>
    <pc:docChg chg="custSel delSld modSld modSection">
      <pc:chgData name="Chengjun Pan" userId="2c95786b2425256d" providerId="LiveId" clId="{343A18E3-171C-4C63-9DAD-A38F70709C5F}" dt="2021-09-22T08:15:57.337" v="1223" actId="20577"/>
      <pc:docMkLst>
        <pc:docMk/>
      </pc:docMkLst>
      <pc:sldChg chg="del">
        <pc:chgData name="Chengjun Pan" userId="2c95786b2425256d" providerId="LiveId" clId="{343A18E3-171C-4C63-9DAD-A38F70709C5F}" dt="2021-09-22T08:11:46.029" v="1182" actId="47"/>
        <pc:sldMkLst>
          <pc:docMk/>
          <pc:sldMk cId="1328676004" sldId="257"/>
        </pc:sldMkLst>
      </pc:sldChg>
      <pc:sldChg chg="addSp modSp mod">
        <pc:chgData name="Chengjun Pan" userId="2c95786b2425256d" providerId="LiveId" clId="{343A18E3-171C-4C63-9DAD-A38F70709C5F}" dt="2021-09-22T07:40:00.079" v="189" actId="113"/>
        <pc:sldMkLst>
          <pc:docMk/>
          <pc:sldMk cId="3457616166" sldId="271"/>
        </pc:sldMkLst>
        <pc:spChg chg="add mod">
          <ac:chgData name="Chengjun Pan" userId="2c95786b2425256d" providerId="LiveId" clId="{343A18E3-171C-4C63-9DAD-A38F70709C5F}" dt="2021-09-22T07:40:00.079" v="189" actId="113"/>
          <ac:spMkLst>
            <pc:docMk/>
            <pc:sldMk cId="3457616166" sldId="271"/>
            <ac:spMk id="6" creationId="{A17261A0-61A8-4E43-B45E-5C5F875820B6}"/>
          </ac:spMkLst>
        </pc:spChg>
        <pc:spChg chg="mod">
          <ac:chgData name="Chengjun Pan" userId="2c95786b2425256d" providerId="LiveId" clId="{343A18E3-171C-4C63-9DAD-A38F70709C5F}" dt="2021-09-22T07:33:48.228" v="1" actId="14100"/>
          <ac:spMkLst>
            <pc:docMk/>
            <pc:sldMk cId="3457616166" sldId="271"/>
            <ac:spMk id="38" creationId="{00000000-0000-0000-0000-000000000000}"/>
          </ac:spMkLst>
        </pc:spChg>
      </pc:sldChg>
      <pc:sldChg chg="del">
        <pc:chgData name="Chengjun Pan" userId="2c95786b2425256d" providerId="LiveId" clId="{343A18E3-171C-4C63-9DAD-A38F70709C5F}" dt="2021-09-22T08:11:46.029" v="1182" actId="47"/>
        <pc:sldMkLst>
          <pc:docMk/>
          <pc:sldMk cId="727668169" sldId="275"/>
        </pc:sldMkLst>
      </pc:sldChg>
      <pc:sldChg chg="del">
        <pc:chgData name="Chengjun Pan" userId="2c95786b2425256d" providerId="LiveId" clId="{343A18E3-171C-4C63-9DAD-A38F70709C5F}" dt="2021-09-22T08:11:46.029" v="1182" actId="47"/>
        <pc:sldMkLst>
          <pc:docMk/>
          <pc:sldMk cId="1769326051" sldId="276"/>
        </pc:sldMkLst>
      </pc:sldChg>
      <pc:sldChg chg="addSp delSp modSp mod">
        <pc:chgData name="Chengjun Pan" userId="2c95786b2425256d" providerId="LiveId" clId="{343A18E3-171C-4C63-9DAD-A38F70709C5F}" dt="2021-09-22T07:56:22.645" v="649" actId="5793"/>
        <pc:sldMkLst>
          <pc:docMk/>
          <pc:sldMk cId="1107001750" sldId="279"/>
        </pc:sldMkLst>
        <pc:spChg chg="mod">
          <ac:chgData name="Chengjun Pan" userId="2c95786b2425256d" providerId="LiveId" clId="{343A18E3-171C-4C63-9DAD-A38F70709C5F}" dt="2021-09-22T07:49:14.082" v="456" actId="20577"/>
          <ac:spMkLst>
            <pc:docMk/>
            <pc:sldMk cId="1107001750" sldId="279"/>
            <ac:spMk id="4" creationId="{00000000-0000-0000-0000-000000000000}"/>
          </ac:spMkLst>
        </pc:spChg>
        <pc:spChg chg="mod">
          <ac:chgData name="Chengjun Pan" userId="2c95786b2425256d" providerId="LiveId" clId="{343A18E3-171C-4C63-9DAD-A38F70709C5F}" dt="2021-09-22T07:48:54.027" v="449" actId="1076"/>
          <ac:spMkLst>
            <pc:docMk/>
            <pc:sldMk cId="1107001750" sldId="279"/>
            <ac:spMk id="21" creationId="{00000000-0000-0000-0000-000000000000}"/>
          </ac:spMkLst>
        </pc:spChg>
        <pc:spChg chg="del mod">
          <ac:chgData name="Chengjun Pan" userId="2c95786b2425256d" providerId="LiveId" clId="{343A18E3-171C-4C63-9DAD-A38F70709C5F}" dt="2021-09-22T07:37:51.325" v="109" actId="478"/>
          <ac:spMkLst>
            <pc:docMk/>
            <pc:sldMk cId="1107001750" sldId="279"/>
            <ac:spMk id="25" creationId="{00000000-0000-0000-0000-000000000000}"/>
          </ac:spMkLst>
        </pc:spChg>
        <pc:spChg chg="add mod">
          <ac:chgData name="Chengjun Pan" userId="2c95786b2425256d" providerId="LiveId" clId="{343A18E3-171C-4C63-9DAD-A38F70709C5F}" dt="2021-09-22T07:56:22.645" v="649" actId="5793"/>
          <ac:spMkLst>
            <pc:docMk/>
            <pc:sldMk cId="1107001750" sldId="279"/>
            <ac:spMk id="26" creationId="{19430454-3562-484A-B197-52657BA9D0CA}"/>
          </ac:spMkLst>
        </pc:spChg>
        <pc:spChg chg="mod">
          <ac:chgData name="Chengjun Pan" userId="2c95786b2425256d" providerId="LiveId" clId="{343A18E3-171C-4C63-9DAD-A38F70709C5F}" dt="2021-09-22T07:49:37.623" v="463" actId="1035"/>
          <ac:spMkLst>
            <pc:docMk/>
            <pc:sldMk cId="1107001750" sldId="279"/>
            <ac:spMk id="32" creationId="{00000000-0000-0000-0000-000000000000}"/>
          </ac:spMkLst>
        </pc:spChg>
        <pc:spChg chg="mod">
          <ac:chgData name="Chengjun Pan" userId="2c95786b2425256d" providerId="LiveId" clId="{343A18E3-171C-4C63-9DAD-A38F70709C5F}" dt="2021-09-22T07:48:54.027" v="449" actId="1076"/>
          <ac:spMkLst>
            <pc:docMk/>
            <pc:sldMk cId="1107001750" sldId="279"/>
            <ac:spMk id="36" creationId="{00000000-0000-0000-0000-000000000000}"/>
          </ac:spMkLst>
        </pc:spChg>
        <pc:spChg chg="mod">
          <ac:chgData name="Chengjun Pan" userId="2c95786b2425256d" providerId="LiveId" clId="{343A18E3-171C-4C63-9DAD-A38F70709C5F}" dt="2021-09-22T07:48:54.027" v="449" actId="1076"/>
          <ac:spMkLst>
            <pc:docMk/>
            <pc:sldMk cId="1107001750" sldId="279"/>
            <ac:spMk id="40" creationId="{00000000-0000-0000-0000-000000000000}"/>
          </ac:spMkLst>
        </pc:spChg>
        <pc:grpChg chg="mod">
          <ac:chgData name="Chengjun Pan" userId="2c95786b2425256d" providerId="LiveId" clId="{343A18E3-171C-4C63-9DAD-A38F70709C5F}" dt="2021-09-22T07:48:54.027" v="449" actId="1076"/>
          <ac:grpSpMkLst>
            <pc:docMk/>
            <pc:sldMk cId="1107001750" sldId="279"/>
            <ac:grpSpMk id="18" creationId="{00000000-0000-0000-0000-000000000000}"/>
          </ac:grpSpMkLst>
        </pc:grpChg>
        <pc:grpChg chg="mod">
          <ac:chgData name="Chengjun Pan" userId="2c95786b2425256d" providerId="LiveId" clId="{343A18E3-171C-4C63-9DAD-A38F70709C5F}" dt="2021-09-22T07:49:32.003" v="460" actId="1035"/>
          <ac:grpSpMkLst>
            <pc:docMk/>
            <pc:sldMk cId="1107001750" sldId="279"/>
            <ac:grpSpMk id="22" creationId="{00000000-0000-0000-0000-000000000000}"/>
          </ac:grpSpMkLst>
        </pc:grpChg>
        <pc:grpChg chg="mod">
          <ac:chgData name="Chengjun Pan" userId="2c95786b2425256d" providerId="LiveId" clId="{343A18E3-171C-4C63-9DAD-A38F70709C5F}" dt="2021-09-22T07:48:54.027" v="449" actId="1076"/>
          <ac:grpSpMkLst>
            <pc:docMk/>
            <pc:sldMk cId="1107001750" sldId="279"/>
            <ac:grpSpMk id="33" creationId="{00000000-0000-0000-0000-000000000000}"/>
          </ac:grpSpMkLst>
        </pc:grpChg>
        <pc:grpChg chg="mod">
          <ac:chgData name="Chengjun Pan" userId="2c95786b2425256d" providerId="LiveId" clId="{343A18E3-171C-4C63-9DAD-A38F70709C5F}" dt="2021-09-22T07:48:54.027" v="449" actId="1076"/>
          <ac:grpSpMkLst>
            <pc:docMk/>
            <pc:sldMk cId="1107001750" sldId="279"/>
            <ac:grpSpMk id="37" creationId="{00000000-0000-0000-0000-000000000000}"/>
          </ac:grpSpMkLst>
        </pc:grpChg>
        <pc:picChg chg="mod">
          <ac:chgData name="Chengjun Pan" userId="2c95786b2425256d" providerId="LiveId" clId="{343A18E3-171C-4C63-9DAD-A38F70709C5F}" dt="2021-09-22T07:36:10.965" v="49" actId="1076"/>
          <ac:picMkLst>
            <pc:docMk/>
            <pc:sldMk cId="1107001750" sldId="279"/>
            <ac:picMk id="23" creationId="{00000000-0000-0000-0000-000000000000}"/>
          </ac:picMkLst>
        </pc:picChg>
        <pc:picChg chg="mod">
          <ac:chgData name="Chengjun Pan" userId="2c95786b2425256d" providerId="LiveId" clId="{343A18E3-171C-4C63-9DAD-A38F70709C5F}" dt="2021-09-22T07:36:07.767" v="48" actId="1076"/>
          <ac:picMkLst>
            <pc:docMk/>
            <pc:sldMk cId="1107001750" sldId="279"/>
            <ac:picMk id="29" creationId="{00000000-0000-0000-0000-000000000000}"/>
          </ac:picMkLst>
        </pc:picChg>
      </pc:sldChg>
      <pc:sldChg chg="del">
        <pc:chgData name="Chengjun Pan" userId="2c95786b2425256d" providerId="LiveId" clId="{343A18E3-171C-4C63-9DAD-A38F70709C5F}" dt="2021-09-22T08:11:46.029" v="1182" actId="47"/>
        <pc:sldMkLst>
          <pc:docMk/>
          <pc:sldMk cId="2596833607" sldId="280"/>
        </pc:sldMkLst>
      </pc:sldChg>
      <pc:sldChg chg="addSp delSp modSp mod">
        <pc:chgData name="Chengjun Pan" userId="2c95786b2425256d" providerId="LiveId" clId="{343A18E3-171C-4C63-9DAD-A38F70709C5F}" dt="2021-09-22T08:09:05.723" v="1179" actId="6549"/>
        <pc:sldMkLst>
          <pc:docMk/>
          <pc:sldMk cId="958036878" sldId="281"/>
        </pc:sldMkLst>
        <pc:spChg chg="mod">
          <ac:chgData name="Chengjun Pan" userId="2c95786b2425256d" providerId="LiveId" clId="{343A18E3-171C-4C63-9DAD-A38F70709C5F}" dt="2021-09-22T07:58:57.719" v="730" actId="14100"/>
          <ac:spMkLst>
            <pc:docMk/>
            <pc:sldMk cId="958036878" sldId="281"/>
            <ac:spMk id="3" creationId="{00000000-0000-0000-0000-000000000000}"/>
          </ac:spMkLst>
        </pc:spChg>
        <pc:spChg chg="del mod">
          <ac:chgData name="Chengjun Pan" userId="2c95786b2425256d" providerId="LiveId" clId="{343A18E3-171C-4C63-9DAD-A38F70709C5F}" dt="2021-09-22T08:01:31.212" v="732" actId="478"/>
          <ac:spMkLst>
            <pc:docMk/>
            <pc:sldMk cId="958036878" sldId="281"/>
            <ac:spMk id="5" creationId="{00000000-0000-0000-0000-000000000000}"/>
          </ac:spMkLst>
        </pc:spChg>
        <pc:spChg chg="add mod">
          <ac:chgData name="Chengjun Pan" userId="2c95786b2425256d" providerId="LiveId" clId="{343A18E3-171C-4C63-9DAD-A38F70709C5F}" dt="2021-09-22T08:07:16.062" v="1060" actId="20577"/>
          <ac:spMkLst>
            <pc:docMk/>
            <pc:sldMk cId="958036878" sldId="281"/>
            <ac:spMk id="6" creationId="{9373333C-C158-4CE9-B3B0-69B770CECC80}"/>
          </ac:spMkLst>
        </pc:spChg>
        <pc:spChg chg="add mod">
          <ac:chgData name="Chengjun Pan" userId="2c95786b2425256d" providerId="LiveId" clId="{343A18E3-171C-4C63-9DAD-A38F70709C5F}" dt="2021-09-22T08:09:05.723" v="1179" actId="6549"/>
          <ac:spMkLst>
            <pc:docMk/>
            <pc:sldMk cId="958036878" sldId="281"/>
            <ac:spMk id="8" creationId="{47E0F76A-5F24-44AE-8D70-13369CEBFE70}"/>
          </ac:spMkLst>
        </pc:spChg>
        <pc:picChg chg="mod">
          <ac:chgData name="Chengjun Pan" userId="2c95786b2425256d" providerId="LiveId" clId="{343A18E3-171C-4C63-9DAD-A38F70709C5F}" dt="2021-09-22T07:56:47.181" v="650" actId="1076"/>
          <ac:picMkLst>
            <pc:docMk/>
            <pc:sldMk cId="958036878" sldId="281"/>
            <ac:picMk id="7" creationId="{9F029C1A-F15A-44BF-996A-1F59B3110D78}"/>
          </ac:picMkLst>
        </pc:picChg>
      </pc:sldChg>
      <pc:sldChg chg="delSp modSp mod">
        <pc:chgData name="Chengjun Pan" userId="2c95786b2425256d" providerId="LiveId" clId="{343A18E3-171C-4C63-9DAD-A38F70709C5F}" dt="2021-09-22T08:15:57.337" v="1223" actId="20577"/>
        <pc:sldMkLst>
          <pc:docMk/>
          <pc:sldMk cId="893025881" sldId="282"/>
        </pc:sldMkLst>
        <pc:spChg chg="del">
          <ac:chgData name="Chengjun Pan" userId="2c95786b2425256d" providerId="LiveId" clId="{343A18E3-171C-4C63-9DAD-A38F70709C5F}" dt="2021-09-22T08:11:31.293" v="1181" actId="478"/>
          <ac:spMkLst>
            <pc:docMk/>
            <pc:sldMk cId="893025881" sldId="282"/>
            <ac:spMk id="5" creationId="{00000000-0000-0000-0000-000000000000}"/>
          </ac:spMkLst>
        </pc:spChg>
        <pc:spChg chg="del">
          <ac:chgData name="Chengjun Pan" userId="2c95786b2425256d" providerId="LiveId" clId="{343A18E3-171C-4C63-9DAD-A38F70709C5F}" dt="2021-09-22T08:11:23.471" v="1180" actId="478"/>
          <ac:spMkLst>
            <pc:docMk/>
            <pc:sldMk cId="893025881" sldId="282"/>
            <ac:spMk id="9" creationId="{00000000-0000-0000-0000-000000000000}"/>
          </ac:spMkLst>
        </pc:spChg>
        <pc:spChg chg="mod">
          <ac:chgData name="Chengjun Pan" userId="2c95786b2425256d" providerId="LiveId" clId="{343A18E3-171C-4C63-9DAD-A38F70709C5F}" dt="2021-09-22T08:15:57.337" v="1223" actId="20577"/>
          <ac:spMkLst>
            <pc:docMk/>
            <pc:sldMk cId="893025881" sldId="282"/>
            <ac:spMk id="10" creationId="{00000000-0000-0000-0000-000000000000}"/>
          </ac:spMkLst>
        </pc:spChg>
        <pc:picChg chg="del">
          <ac:chgData name="Chengjun Pan" userId="2c95786b2425256d" providerId="LiveId" clId="{343A18E3-171C-4C63-9DAD-A38F70709C5F}" dt="2021-09-22T08:11:23.471" v="1180" actId="478"/>
          <ac:picMkLst>
            <pc:docMk/>
            <pc:sldMk cId="893025881" sldId="282"/>
            <ac:picMk id="2" creationId="{00000000-0000-0000-0000-000000000000}"/>
          </ac:picMkLst>
        </pc:picChg>
        <pc:picChg chg="del">
          <ac:chgData name="Chengjun Pan" userId="2c95786b2425256d" providerId="LiveId" clId="{343A18E3-171C-4C63-9DAD-A38F70709C5F}" dt="2021-09-22T08:11:23.471" v="1180" actId="478"/>
          <ac:picMkLst>
            <pc:docMk/>
            <pc:sldMk cId="893025881" sldId="282"/>
            <ac:picMk id="7" creationId="{00000000-0000-0000-0000-000000000000}"/>
          </ac:picMkLst>
        </pc:picChg>
        <pc:picChg chg="del">
          <ac:chgData name="Chengjun Pan" userId="2c95786b2425256d" providerId="LiveId" clId="{343A18E3-171C-4C63-9DAD-A38F70709C5F}" dt="2021-09-22T08:11:23.471" v="1180" actId="478"/>
          <ac:picMkLst>
            <pc:docMk/>
            <pc:sldMk cId="893025881" sldId="282"/>
            <ac:picMk id="8" creationId="{00000000-0000-0000-0000-000000000000}"/>
          </ac:picMkLst>
        </pc:picChg>
        <pc:picChg chg="del">
          <ac:chgData name="Chengjun Pan" userId="2c95786b2425256d" providerId="LiveId" clId="{343A18E3-171C-4C63-9DAD-A38F70709C5F}" dt="2021-09-22T08:11:23.471" v="1180" actId="478"/>
          <ac:picMkLst>
            <pc:docMk/>
            <pc:sldMk cId="893025881" sldId="282"/>
            <ac:picMk id="11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DCC1CE-327E-4905-BC7C-3C0AE3B60D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2022/4/9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6F2ECAB-FF34-48C3-94CF-D49698A33E3C}" type="datetime1">
              <a:rPr lang="zh-CN" altLang="en-US" smtClean="0"/>
              <a:pPr/>
              <a:t>2022/4/9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这个部分不是从零开始的，而是针对已经学习过 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asp.net core 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，并且有一定基础的学员的。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73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每定义一个接口方法名称，其实就是定义一个算法的名称，事实上的算法实现，绝大多数情况下，都是借助开发平台的 </a:t>
            </a:r>
            <a:r>
              <a:rPr lang="en-US" altLang="zh-CN" dirty="0"/>
              <a:t>SDK</a:t>
            </a:r>
            <a:r>
              <a:rPr lang="zh-CN" altLang="en-US" dirty="0"/>
              <a:t> 接口或者方法进行二次整合实现的。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65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在设计架构相对稳定的情况下，数据模型的分析（包括领域对象模型、传输对象模型、请求对象模型）才是最基本的设计，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9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在“幻灯片放映”模式下，选择箭头访问相应链接。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95459" y="80387"/>
            <a:ext cx="12022853" cy="6702249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64477" y="62802"/>
            <a:ext cx="12063046" cy="673239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>
            <a:cxnSpLocks/>
          </p:cNvCxnSpPr>
          <p:nvPr userDrawn="1"/>
        </p:nvCxnSpPr>
        <p:spPr>
          <a:xfrm>
            <a:off x="229807" y="879869"/>
            <a:ext cx="11717683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9807" y="116665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31648" y="1078892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 dirty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7" y="62039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3" y="26278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1" y="262786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27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B070BE-7F39-4CFE-B298-8B89566852DF}" type="datetime1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Tx/>
        <a:buNone/>
        <a:defRPr lang="en-US" sz="9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143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8572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001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5430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859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46796" y="1638300"/>
            <a:ext cx="8464605" cy="17907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altLang="zh-CN" sz="4800" b="1" dirty="0" err="1">
                <a:solidFill>
                  <a:schemeClr val="bg1"/>
                </a:solidFill>
              </a:rPr>
              <a:t>ASP.Net</a:t>
            </a:r>
            <a:r>
              <a:rPr lang="en-US" altLang="zh-CN" sz="4800" b="1" dirty="0">
                <a:solidFill>
                  <a:schemeClr val="bg1"/>
                </a:solidFill>
              </a:rPr>
              <a:t> Core Web API </a:t>
            </a:r>
            <a:r>
              <a:rPr lang="zh-CN" altLang="en-US" sz="4800" b="1" dirty="0">
                <a:solidFill>
                  <a:schemeClr val="bg1"/>
                </a:solidFill>
              </a:rPr>
              <a:t>起步</a:t>
            </a:r>
            <a:endParaRPr lang="en-US" altLang="zh-CN" sz="4800" b="1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624384" y="2872127"/>
            <a:ext cx="6431767" cy="853345"/>
          </a:xfrm>
        </p:spPr>
        <p:txBody>
          <a:bodyPr rtlCol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全栈工程师系列</a:t>
            </a:r>
          </a:p>
        </p:txBody>
      </p:sp>
      <p:pic>
        <p:nvPicPr>
          <p:cNvPr id="6" name="图形 5" descr="小烟花棒 纯色填充">
            <a:extLst>
              <a:ext uri="{FF2B5EF4-FFF2-40B4-BE49-F238E27FC236}">
                <a16:creationId xmlns:a16="http://schemas.microsoft.com/office/drawing/2014/main" id="{B90CF8D9-1A06-44B0-8FBB-C77C846CA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80" y="2344466"/>
            <a:ext cx="378368" cy="37836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BCE9EE-E25E-40B5-AAE4-32C5BC90E66B}"/>
              </a:ext>
            </a:extLst>
          </p:cNvPr>
          <p:cNvSpPr txBox="1"/>
          <p:nvPr/>
        </p:nvSpPr>
        <p:spPr>
          <a:xfrm>
            <a:off x="3624384" y="3635625"/>
            <a:ext cx="28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盘承军  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panchj@msn.com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7D8E65-BCDC-4F20-88EE-506DEB4F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72" y="2260880"/>
            <a:ext cx="3187630" cy="19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219F3D7F-F8FB-4CC0-83F3-AB8DD6BE8149}"/>
              </a:ext>
            </a:extLst>
          </p:cNvPr>
          <p:cNvSpPr/>
          <p:nvPr/>
        </p:nvSpPr>
        <p:spPr>
          <a:xfrm>
            <a:off x="5526810" y="2320118"/>
            <a:ext cx="1603867" cy="1413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</a:rPr>
              <a:t>数据请求对象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</a:rPr>
              <a:t>处理服务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D7D344-9E8A-46FE-B671-E50DCF02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0307797" cy="6400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  </a:t>
            </a:r>
            <a:r>
              <a:rPr lang="zh-CN" altLang="en-US" dirty="0"/>
              <a:t>算法：</a:t>
            </a:r>
            <a:r>
              <a:rPr lang="en-US" altLang="zh-CN" dirty="0" err="1"/>
              <a:t>APS.Net</a:t>
            </a:r>
            <a:r>
              <a:rPr lang="en-US" altLang="zh-CN" dirty="0"/>
              <a:t> Core Web API </a:t>
            </a:r>
            <a:r>
              <a:rPr lang="zh-CN" altLang="en-US" dirty="0"/>
              <a:t>系统设计中基本的数据处理的要点和设计思路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A8F8EF-6C83-40AD-B3DF-50C1B0C39369}"/>
              </a:ext>
            </a:extLst>
          </p:cNvPr>
          <p:cNvSpPr/>
          <p:nvPr/>
        </p:nvSpPr>
        <p:spPr>
          <a:xfrm>
            <a:off x="3829753" y="1779903"/>
            <a:ext cx="223924" cy="42311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64BF333-9E80-4A4C-85BA-4B09E42B8C93}"/>
              </a:ext>
            </a:extLst>
          </p:cNvPr>
          <p:cNvCxnSpPr>
            <a:cxnSpLocks/>
          </p:cNvCxnSpPr>
          <p:nvPr/>
        </p:nvCxnSpPr>
        <p:spPr>
          <a:xfrm>
            <a:off x="2303963" y="2519296"/>
            <a:ext cx="152579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A9CEA9-4A1C-4AA8-B430-DAC883DDA5DD}"/>
              </a:ext>
            </a:extLst>
          </p:cNvPr>
          <p:cNvCxnSpPr>
            <a:cxnSpLocks/>
          </p:cNvCxnSpPr>
          <p:nvPr/>
        </p:nvCxnSpPr>
        <p:spPr>
          <a:xfrm flipH="1">
            <a:off x="2303963" y="5227239"/>
            <a:ext cx="1525790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FCE80F9-87A5-4908-A2E0-D95AE89AFBF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10207677" y="3913568"/>
            <a:ext cx="1200319" cy="0"/>
          </a:xfrm>
          <a:prstGeom prst="straightConnector1">
            <a:avLst/>
          </a:prstGeom>
          <a:ln w="28575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0F4AFA0-BE4B-4B31-AFDF-7EBA8B5DD537}"/>
              </a:ext>
            </a:extLst>
          </p:cNvPr>
          <p:cNvSpPr txBox="1"/>
          <p:nvPr/>
        </p:nvSpPr>
        <p:spPr>
          <a:xfrm>
            <a:off x="2501255" y="1085095"/>
            <a:ext cx="2807307" cy="584775"/>
          </a:xfrm>
          <a:prstGeom prst="rect">
            <a:avLst/>
          </a:prstGeom>
          <a:solidFill>
            <a:srgbClr val="F5F5F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5B9BD5"/>
                </a:solidFill>
              </a:rPr>
              <a:t>ASP.Net</a:t>
            </a:r>
            <a:r>
              <a:rPr lang="zh-CN" altLang="en-US" sz="2000" b="1" dirty="0">
                <a:solidFill>
                  <a:srgbClr val="5B9BD5"/>
                </a:solidFill>
              </a:rPr>
              <a:t> </a:t>
            </a:r>
            <a:r>
              <a:rPr lang="en-US" altLang="zh-CN" sz="2000" b="1" dirty="0">
                <a:solidFill>
                  <a:srgbClr val="5B9BD5"/>
                </a:solidFill>
              </a:rPr>
              <a:t>Core</a:t>
            </a:r>
            <a:r>
              <a:rPr lang="zh-CN" altLang="en-US" sz="2000" b="1" dirty="0">
                <a:solidFill>
                  <a:srgbClr val="5B9BD5"/>
                </a:solidFill>
              </a:rPr>
              <a:t> </a:t>
            </a:r>
            <a:r>
              <a:rPr lang="en-US" altLang="zh-CN" sz="2000" b="1" dirty="0" err="1">
                <a:solidFill>
                  <a:srgbClr val="5B9BD5"/>
                </a:solidFill>
              </a:rPr>
              <a:t>WebAPI</a:t>
            </a:r>
            <a:endParaRPr lang="en-US" altLang="zh-CN" sz="2000" b="1" dirty="0">
              <a:solidFill>
                <a:srgbClr val="5B9BD5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接收请求，分配处理方法，返回响应</a:t>
            </a:r>
          </a:p>
        </p:txBody>
      </p:sp>
      <p:pic>
        <p:nvPicPr>
          <p:cNvPr id="27" name="图形 26" descr="箭头循环 纯色填充">
            <a:extLst>
              <a:ext uri="{FF2B5EF4-FFF2-40B4-BE49-F238E27FC236}">
                <a16:creationId xmlns:a16="http://schemas.microsoft.com/office/drawing/2014/main" id="{B46510DA-2710-4913-BE21-D645045E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931" y="3381007"/>
            <a:ext cx="283219" cy="283219"/>
          </a:xfrm>
          <a:prstGeom prst="rect">
            <a:avLst/>
          </a:prstGeom>
        </p:spPr>
      </p:pic>
      <p:pic>
        <p:nvPicPr>
          <p:cNvPr id="28" name="图形 27" descr="箭头循环 纯色填充">
            <a:extLst>
              <a:ext uri="{FF2B5EF4-FFF2-40B4-BE49-F238E27FC236}">
                <a16:creationId xmlns:a16="http://schemas.microsoft.com/office/drawing/2014/main" id="{66648819-EA65-4044-AE38-CBAF825FD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2346" y="2853112"/>
            <a:ext cx="456387" cy="456387"/>
          </a:xfrm>
          <a:prstGeom prst="rect">
            <a:avLst/>
          </a:prstGeom>
        </p:spPr>
      </p:pic>
      <p:pic>
        <p:nvPicPr>
          <p:cNvPr id="31" name="图形 30" descr="数据库 轮廓">
            <a:extLst>
              <a:ext uri="{FF2B5EF4-FFF2-40B4-BE49-F238E27FC236}">
                <a16:creationId xmlns:a16="http://schemas.microsoft.com/office/drawing/2014/main" id="{47E72CBF-8578-4E5A-9415-AF1B30620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3610" y="3456368"/>
            <a:ext cx="914400" cy="9144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ABB4929-F78B-4FC3-9D51-B2AD852C7332}"/>
              </a:ext>
            </a:extLst>
          </p:cNvPr>
          <p:cNvSpPr/>
          <p:nvPr/>
        </p:nvSpPr>
        <p:spPr>
          <a:xfrm>
            <a:off x="5526810" y="4098199"/>
            <a:ext cx="1603867" cy="1413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</a:rPr>
              <a:t>数据传输对象</a:t>
            </a:r>
            <a:endParaRPr lang="en-US" altLang="zh-CN" sz="1200" dirty="0">
              <a:solidFill>
                <a:srgbClr val="C0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C00000"/>
                </a:solidFill>
              </a:rPr>
              <a:t>处理服务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905D4D5-8E25-4804-99F6-2C3B7EED64F4}"/>
              </a:ext>
            </a:extLst>
          </p:cNvPr>
          <p:cNvSpPr/>
          <p:nvPr/>
        </p:nvSpPr>
        <p:spPr>
          <a:xfrm>
            <a:off x="8603810" y="2320118"/>
            <a:ext cx="1603867" cy="31869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数据领域对象处理服务</a:t>
            </a:r>
            <a:endParaRPr lang="en-US" altLang="zh-CN" dirty="0"/>
          </a:p>
          <a:p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这个服务负责与数据库打交道，通常把这个处理模块成为仓储服务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BE60A86-7500-4A6F-B088-586700BE0B4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053677" y="3522617"/>
            <a:ext cx="208525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789694D-A544-466F-9426-600A22D5745F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6280541" y="3664226"/>
            <a:ext cx="6577" cy="6418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BCEA06E-7A17-47BD-9A5E-00541DDD09E3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3985218" y="4569742"/>
            <a:ext cx="2037788" cy="4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形 51" descr="箭头循环 纯色填充">
            <a:extLst>
              <a:ext uri="{FF2B5EF4-FFF2-40B4-BE49-F238E27FC236}">
                <a16:creationId xmlns:a16="http://schemas.microsoft.com/office/drawing/2014/main" id="{D728B7ED-4B58-4066-AA6E-6A714B395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006" y="4306089"/>
            <a:ext cx="528223" cy="52822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45D9591-D329-4B9D-BAC8-DCE47557BE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039007" y="3081305"/>
            <a:ext cx="2013339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69A2C9E-AD9C-416E-B5BA-B7ED7B88A87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508733" y="3081306"/>
            <a:ext cx="2053376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6B586E9-0DD6-45C7-B1E7-B85A614E9A88}"/>
              </a:ext>
            </a:extLst>
          </p:cNvPr>
          <p:cNvCxnSpPr>
            <a:cxnSpLocks/>
          </p:cNvCxnSpPr>
          <p:nvPr/>
        </p:nvCxnSpPr>
        <p:spPr>
          <a:xfrm>
            <a:off x="6508733" y="4509954"/>
            <a:ext cx="2053376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E37D4F5-D167-40E5-96A6-2268888D1A9F}"/>
              </a:ext>
            </a:extLst>
          </p:cNvPr>
          <p:cNvCxnSpPr>
            <a:cxnSpLocks/>
          </p:cNvCxnSpPr>
          <p:nvPr/>
        </p:nvCxnSpPr>
        <p:spPr>
          <a:xfrm flipH="1">
            <a:off x="6508733" y="4677024"/>
            <a:ext cx="199958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82BE3781-4A8B-4993-A7C8-961D68C120D1}"/>
              </a:ext>
            </a:extLst>
          </p:cNvPr>
          <p:cNvCxnSpPr>
            <a:cxnSpLocks/>
          </p:cNvCxnSpPr>
          <p:nvPr/>
        </p:nvCxnSpPr>
        <p:spPr>
          <a:xfrm flipH="1">
            <a:off x="6508733" y="3230446"/>
            <a:ext cx="1999588" cy="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31CC583-DA02-4069-B5A1-AC6B552CC07B}"/>
              </a:ext>
            </a:extLst>
          </p:cNvPr>
          <p:cNvCxnSpPr>
            <a:cxnSpLocks/>
          </p:cNvCxnSpPr>
          <p:nvPr/>
        </p:nvCxnSpPr>
        <p:spPr>
          <a:xfrm flipH="1">
            <a:off x="4023418" y="3230446"/>
            <a:ext cx="1999588" cy="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090EAFC-60B1-4D5A-9953-627E104A2304}"/>
              </a:ext>
            </a:extLst>
          </p:cNvPr>
          <p:cNvCxnSpPr>
            <a:cxnSpLocks/>
          </p:cNvCxnSpPr>
          <p:nvPr/>
        </p:nvCxnSpPr>
        <p:spPr>
          <a:xfrm flipH="1">
            <a:off x="4052758" y="4720628"/>
            <a:ext cx="1927516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>
            <a:extLst>
              <a:ext uri="{FF2B5EF4-FFF2-40B4-BE49-F238E27FC236}">
                <a16:creationId xmlns:a16="http://schemas.microsoft.com/office/drawing/2014/main" id="{04727B9F-50DF-42B7-BD66-579DC9A97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8321" y="5593600"/>
            <a:ext cx="3052714" cy="475062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40FCC7B2-E70C-4724-AFFA-37F5166A1206}"/>
              </a:ext>
            </a:extLst>
          </p:cNvPr>
          <p:cNvSpPr/>
          <p:nvPr/>
        </p:nvSpPr>
        <p:spPr>
          <a:xfrm>
            <a:off x="700096" y="2320118"/>
            <a:ext cx="1603867" cy="31869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前端页面组件</a:t>
            </a:r>
            <a:endParaRPr lang="zh-CN" altLang="en-US" sz="105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47312DAD-225F-4E84-9440-739FDF421A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633" y="2116133"/>
            <a:ext cx="1320450" cy="38647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9A2DD1AD-D3E2-4B6B-8282-D85161DEA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7377" y="4767594"/>
            <a:ext cx="1365762" cy="403437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A86763AB-4063-47B9-A685-C8532FF70DB2}"/>
              </a:ext>
            </a:extLst>
          </p:cNvPr>
          <p:cNvSpPr txBox="1"/>
          <p:nvPr/>
        </p:nvSpPr>
        <p:spPr>
          <a:xfrm>
            <a:off x="829875" y="5551134"/>
            <a:ext cx="1430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Student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.vue</a:t>
            </a:r>
            <a:endParaRPr lang="zh-CN" altLang="en-US" sz="14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769C586-68EB-449F-85ED-D0EACE633B58}"/>
              </a:ext>
            </a:extLst>
          </p:cNvPr>
          <p:cNvSpPr txBox="1"/>
          <p:nvPr/>
        </p:nvSpPr>
        <p:spPr>
          <a:xfrm>
            <a:off x="3223496" y="6058541"/>
            <a:ext cx="18728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StudentContrller.cs</a:t>
            </a:r>
            <a:endParaRPr lang="zh-CN" altLang="en-US" sz="1050" b="1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5680E75-F3C1-4A53-AACC-EFB794B92B58}"/>
              </a:ext>
            </a:extLst>
          </p:cNvPr>
          <p:cNvSpPr txBox="1"/>
          <p:nvPr/>
        </p:nvSpPr>
        <p:spPr>
          <a:xfrm>
            <a:off x="5434024" y="1869462"/>
            <a:ext cx="24351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IStudentRequestService.cs</a:t>
            </a:r>
            <a:endParaRPr lang="en-US" altLang="zh-CN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050" b="1" dirty="0" err="1"/>
              <a:t>StudentRequestService.cs</a:t>
            </a:r>
            <a:endParaRPr lang="en-US" altLang="zh-CN" sz="1050" b="1" dirty="0"/>
          </a:p>
          <a:p>
            <a:endParaRPr lang="zh-CN" altLang="en-US" sz="1050" b="1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22ECFF6-0373-420A-8DF8-F7440AE87F07}"/>
              </a:ext>
            </a:extLst>
          </p:cNvPr>
          <p:cNvSpPr txBox="1"/>
          <p:nvPr/>
        </p:nvSpPr>
        <p:spPr>
          <a:xfrm>
            <a:off x="5476619" y="5551134"/>
            <a:ext cx="224968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IStudentDtoService.cs</a:t>
            </a:r>
            <a:endParaRPr lang="en-US" altLang="zh-CN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050" b="1" dirty="0" err="1"/>
              <a:t>StudentDtoService.cs</a:t>
            </a:r>
            <a:endParaRPr lang="en-US" altLang="zh-CN" sz="1050" b="1" dirty="0"/>
          </a:p>
          <a:p>
            <a:endParaRPr lang="zh-CN" altLang="en-US" sz="1050" b="1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01C70E5-45B8-490D-8441-1EB186A9A9D2}"/>
              </a:ext>
            </a:extLst>
          </p:cNvPr>
          <p:cNvSpPr txBox="1"/>
          <p:nvPr/>
        </p:nvSpPr>
        <p:spPr>
          <a:xfrm>
            <a:off x="8508321" y="1869462"/>
            <a:ext cx="24351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IStudentRepository.cs</a:t>
            </a:r>
            <a:endParaRPr lang="en-US" altLang="zh-CN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050" b="1" dirty="0" err="1"/>
              <a:t>StudentRepository.cs</a:t>
            </a:r>
            <a:endParaRPr lang="en-US" altLang="zh-CN" sz="1050" b="1" dirty="0"/>
          </a:p>
          <a:p>
            <a:endParaRPr lang="zh-CN" altLang="en-US" sz="1050" b="1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CE92700-9B63-45BE-847D-09247ACDCFE8}"/>
              </a:ext>
            </a:extLst>
          </p:cNvPr>
          <p:cNvSpPr txBox="1"/>
          <p:nvPr/>
        </p:nvSpPr>
        <p:spPr>
          <a:xfrm>
            <a:off x="10303166" y="3667324"/>
            <a:ext cx="16782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DbContext.cs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8286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03C4-7528-4DF8-B54B-11E61723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8865295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3.1. </a:t>
            </a:r>
            <a:r>
              <a:rPr lang="zh-CN" altLang="en-US" dirty="0"/>
              <a:t>数据领域对象处理：仓储数据访问方法接口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27BC3-A241-4151-8F60-27DC0722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28" y="921827"/>
            <a:ext cx="9479054" cy="574302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8AF0F-E0C8-4F3C-BC47-1D3B4C35F5C0}"/>
              </a:ext>
            </a:extLst>
          </p:cNvPr>
          <p:cNvCxnSpPr>
            <a:cxnSpLocks/>
          </p:cNvCxnSpPr>
          <p:nvPr/>
        </p:nvCxnSpPr>
        <p:spPr>
          <a:xfrm>
            <a:off x="1990142" y="1661015"/>
            <a:ext cx="1784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742CB9E-B2D5-41B9-8550-E424B0B89705}"/>
              </a:ext>
            </a:extLst>
          </p:cNvPr>
          <p:cNvCxnSpPr>
            <a:cxnSpLocks/>
          </p:cNvCxnSpPr>
          <p:nvPr/>
        </p:nvCxnSpPr>
        <p:spPr>
          <a:xfrm>
            <a:off x="1990142" y="2791383"/>
            <a:ext cx="1784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EFF3B8E-5088-4638-BD04-932A22F4541D}"/>
              </a:ext>
            </a:extLst>
          </p:cNvPr>
          <p:cNvCxnSpPr>
            <a:cxnSpLocks/>
          </p:cNvCxnSpPr>
          <p:nvPr/>
        </p:nvCxnSpPr>
        <p:spPr>
          <a:xfrm>
            <a:off x="1990142" y="3676445"/>
            <a:ext cx="19461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8E9E11-51EA-4ACF-9570-9CBE984CBCCC}"/>
              </a:ext>
            </a:extLst>
          </p:cNvPr>
          <p:cNvCxnSpPr>
            <a:cxnSpLocks/>
          </p:cNvCxnSpPr>
          <p:nvPr/>
        </p:nvCxnSpPr>
        <p:spPr>
          <a:xfrm>
            <a:off x="1937169" y="4815776"/>
            <a:ext cx="1784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DC607A1-D57B-4328-B6B1-F738CB4EA275}"/>
              </a:ext>
            </a:extLst>
          </p:cNvPr>
          <p:cNvCxnSpPr>
            <a:cxnSpLocks/>
          </p:cNvCxnSpPr>
          <p:nvPr/>
        </p:nvCxnSpPr>
        <p:spPr>
          <a:xfrm>
            <a:off x="1990142" y="5436786"/>
            <a:ext cx="1784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B1EA6ED-7F7C-45A1-B2E8-389121212957}"/>
              </a:ext>
            </a:extLst>
          </p:cNvPr>
          <p:cNvCxnSpPr>
            <a:cxnSpLocks/>
          </p:cNvCxnSpPr>
          <p:nvPr/>
        </p:nvCxnSpPr>
        <p:spPr>
          <a:xfrm>
            <a:off x="1990142" y="6057796"/>
            <a:ext cx="1784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8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3C250-A571-4E0E-9514-A04AB932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3.1.1. </a:t>
            </a:r>
            <a:r>
              <a:rPr lang="zh-CN" altLang="en-US" dirty="0"/>
              <a:t>使用 </a:t>
            </a:r>
            <a:r>
              <a:rPr lang="en-US" altLang="zh-CN" dirty="0"/>
              <a:t>EF </a:t>
            </a:r>
            <a:r>
              <a:rPr lang="zh-CN" altLang="en-US" dirty="0"/>
              <a:t>实现接口方法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DAB94B-1AB7-4C6F-9422-1D364A0A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977978"/>
            <a:ext cx="8777262" cy="5716221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93E8EA-1C16-4000-B9D5-65EC2E43202E}"/>
              </a:ext>
            </a:extLst>
          </p:cNvPr>
          <p:cNvSpPr/>
          <p:nvPr/>
        </p:nvSpPr>
        <p:spPr>
          <a:xfrm>
            <a:off x="2141750" y="4884950"/>
            <a:ext cx="2909454" cy="1149112"/>
          </a:xfrm>
          <a:prstGeom prst="roundRect">
            <a:avLst>
              <a:gd name="adj" fmla="val 432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5BD376-380B-44F1-8D8E-BF14E515FD00}"/>
              </a:ext>
            </a:extLst>
          </p:cNvPr>
          <p:cNvSpPr txBox="1"/>
          <p:nvPr/>
        </p:nvSpPr>
        <p:spPr>
          <a:xfrm>
            <a:off x="5292417" y="4786245"/>
            <a:ext cx="3895591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正常情况下，对于数据的持久化操作，都应该做捕获异常的处理，必要的时候，异常相关的信息还应该写到系统的运行日志中，以便在后期运维的时候检查。</a:t>
            </a:r>
          </a:p>
        </p:txBody>
      </p:sp>
    </p:spTree>
    <p:extLst>
      <p:ext uri="{BB962C8B-B14F-4D97-AF65-F5344CB8AC3E}">
        <p14:creationId xmlns:p14="http://schemas.microsoft.com/office/powerpoint/2010/main" val="361760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0E703-4C22-43F8-95E6-564AE013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3.1.2. </a:t>
            </a:r>
            <a:r>
              <a:rPr lang="zh-CN" altLang="en-US" dirty="0"/>
              <a:t>用于承载或者摆渡分页对象集合的一般设计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56E4A-09BA-4970-A56E-B3BE75D8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7" y="947004"/>
            <a:ext cx="9986159" cy="57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2BA1A-C4B9-422B-A72E-7180D7BB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1520477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3.1.3. </a:t>
            </a:r>
            <a:r>
              <a:rPr lang="zh-CN" altLang="en-US" dirty="0"/>
              <a:t>仓储服务中的数据领域对象分页条目集合的实现设计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AA8AB9-9525-45B1-BF8E-001CA4F4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78" y="1018834"/>
            <a:ext cx="10674520" cy="53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7476B-7676-4121-9FAC-E6314E6F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9163575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3.2.  </a:t>
            </a:r>
            <a:r>
              <a:rPr lang="zh-CN" altLang="en-US" dirty="0"/>
              <a:t>数据传输对象处理服务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CDA086-09BD-45B8-ACE0-4E2405F4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66" y="1202883"/>
            <a:ext cx="10953241" cy="41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8F9C7-765A-492B-B4AF-70B936B2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3.2.1. </a:t>
            </a:r>
            <a:r>
              <a:rPr lang="zh-CN" altLang="en-US" dirty="0"/>
              <a:t>数据传输对象处理服务的具体实现设计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134E9-2905-4C27-8FE1-B6A9DBE2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76" y="937166"/>
            <a:ext cx="9349374" cy="58041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965F55-B863-437F-A63D-36651921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7" y="3933743"/>
            <a:ext cx="3828831" cy="289064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6A3918-10DD-41C6-85D4-149C57EE284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83769" y="3290862"/>
            <a:ext cx="4943628" cy="20882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A7763A6-F4AB-4A82-BAD8-E88961349A7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78126" y="5037989"/>
            <a:ext cx="4249271" cy="341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0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4AFBE-CE8A-4373-A00C-FDFCF332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3.3. </a:t>
            </a:r>
            <a:r>
              <a:rPr lang="zh-CN" altLang="en-US" dirty="0"/>
              <a:t>数据请求对象处理服务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21A67E-828C-4F4C-ACDC-6B646A53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21" y="1018639"/>
            <a:ext cx="10143157" cy="54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4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ECAA4-8A9D-4C11-8C0E-E851A9C8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1676952" cy="640080"/>
          </a:xfrm>
        </p:spPr>
        <p:txBody>
          <a:bodyPr/>
          <a:lstStyle/>
          <a:p>
            <a:r>
              <a:rPr lang="en-US" altLang="zh-CN" dirty="0"/>
              <a:t>3.3.1. </a:t>
            </a:r>
            <a:r>
              <a:rPr lang="zh-CN" altLang="en-US" dirty="0"/>
              <a:t>数据请求对象处理服务的实现设计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114D68-C752-475B-A85B-0B3B3458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72" y="957862"/>
            <a:ext cx="6743087" cy="58111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2F12FC-02AB-4A08-8BB5-9AB7879CB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248" y="3429000"/>
            <a:ext cx="6176510" cy="295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4E9BCE4-D346-4AF2-AF42-03C4AE13F24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14828" y="3750507"/>
            <a:ext cx="2733420" cy="1154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7724AD2-7643-45B9-B638-E02BBD7D8E8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94246" y="4905089"/>
            <a:ext cx="1154002" cy="3123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6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D5AA3-F764-432E-8CC4-E2EA11BB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 </a:t>
            </a:r>
            <a:r>
              <a:rPr lang="zh-CN" altLang="en-US" dirty="0"/>
              <a:t>简单总结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06E985-374B-49F7-9369-879D7E28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01" y="1238600"/>
            <a:ext cx="10489397" cy="48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DB21F-35DE-4749-8531-FDB857CA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grpSp>
        <p:nvGrpSpPr>
          <p:cNvPr id="4" name="组 17" descr="带有编号 1（表示第 1 步）的小圆圈">
            <a:extLst>
              <a:ext uri="{FF2B5EF4-FFF2-40B4-BE49-F238E27FC236}">
                <a16:creationId xmlns:a16="http://schemas.microsoft.com/office/drawing/2014/main" id="{3999200D-330C-45D1-9AD0-D8482E4C6427}"/>
              </a:ext>
            </a:extLst>
          </p:cNvPr>
          <p:cNvGrpSpPr/>
          <p:nvPr/>
        </p:nvGrpSpPr>
        <p:grpSpPr bwMode="blackWhite">
          <a:xfrm>
            <a:off x="353554" y="1874985"/>
            <a:ext cx="418634" cy="312301"/>
            <a:chOff x="6953426" y="711274"/>
            <a:chExt cx="558179" cy="416400"/>
          </a:xfrm>
        </p:grpSpPr>
        <p:sp>
          <p:nvSpPr>
            <p:cNvPr id="5" name="椭圆形 18" descr="小圆圈">
              <a:extLst>
                <a:ext uri="{FF2B5EF4-FFF2-40B4-BE49-F238E27FC236}">
                  <a16:creationId xmlns:a16="http://schemas.microsoft.com/office/drawing/2014/main" id="{E7D5097E-B8BB-4FD8-97F9-C4F80A69D71F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文本框 5" descr="编号 1">
              <a:extLst>
                <a:ext uri="{FF2B5EF4-FFF2-40B4-BE49-F238E27FC236}">
                  <a16:creationId xmlns:a16="http://schemas.microsoft.com/office/drawing/2014/main" id="{5FD3C4F5-B8EC-41DD-B288-C28481289956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 sz="13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7" name="内容占位符 17">
            <a:extLst>
              <a:ext uri="{FF2B5EF4-FFF2-40B4-BE49-F238E27FC236}">
                <a16:creationId xmlns:a16="http://schemas.microsoft.com/office/drawing/2014/main" id="{36EE8CB4-C899-4AE9-93E5-D884C5DCEECA}"/>
              </a:ext>
            </a:extLst>
          </p:cNvPr>
          <p:cNvSpPr txBox="1">
            <a:spLocks/>
          </p:cNvSpPr>
          <p:nvPr/>
        </p:nvSpPr>
        <p:spPr>
          <a:xfrm>
            <a:off x="747274" y="1905128"/>
            <a:ext cx="4338415" cy="4474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软件工程师：专门写代码的人员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。</a:t>
            </a:r>
          </a:p>
        </p:txBody>
      </p:sp>
      <p:grpSp>
        <p:nvGrpSpPr>
          <p:cNvPr id="8" name="组 32" descr="带有编号 2（表示第 2 步）的小圆圈">
            <a:extLst>
              <a:ext uri="{FF2B5EF4-FFF2-40B4-BE49-F238E27FC236}">
                <a16:creationId xmlns:a16="http://schemas.microsoft.com/office/drawing/2014/main" id="{6415B334-20E1-4CD9-9A39-162F02B0527A}"/>
              </a:ext>
            </a:extLst>
          </p:cNvPr>
          <p:cNvGrpSpPr/>
          <p:nvPr/>
        </p:nvGrpSpPr>
        <p:grpSpPr bwMode="blackWhite">
          <a:xfrm>
            <a:off x="353554" y="2539680"/>
            <a:ext cx="418634" cy="312301"/>
            <a:chOff x="6953426" y="711274"/>
            <a:chExt cx="558179" cy="416400"/>
          </a:xfrm>
        </p:grpSpPr>
        <p:sp>
          <p:nvSpPr>
            <p:cNvPr id="9" name="椭圆形 33" descr="小圆圈">
              <a:extLst>
                <a:ext uri="{FF2B5EF4-FFF2-40B4-BE49-F238E27FC236}">
                  <a16:creationId xmlns:a16="http://schemas.microsoft.com/office/drawing/2014/main" id="{168D180D-49AA-4CE4-B98A-E8397DA92CA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文本框 9" descr="编号 2">
              <a:extLst>
                <a:ext uri="{FF2B5EF4-FFF2-40B4-BE49-F238E27FC236}">
                  <a16:creationId xmlns:a16="http://schemas.microsoft.com/office/drawing/2014/main" id="{2484E48C-F75E-4E90-BADD-9BE46A9C62C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11" name="内容占位符 17">
            <a:extLst>
              <a:ext uri="{FF2B5EF4-FFF2-40B4-BE49-F238E27FC236}">
                <a16:creationId xmlns:a16="http://schemas.microsoft.com/office/drawing/2014/main" id="{AAF0BD2E-C3A0-46F4-A06E-DA7A3A8D434C}"/>
              </a:ext>
            </a:extLst>
          </p:cNvPr>
          <p:cNvSpPr txBox="1">
            <a:spLocks/>
          </p:cNvSpPr>
          <p:nvPr/>
        </p:nvSpPr>
        <p:spPr>
          <a:xfrm>
            <a:off x="747275" y="2569824"/>
            <a:ext cx="4211415" cy="3992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平面设计师：为软件界面美容的人员。</a:t>
            </a:r>
          </a:p>
        </p:txBody>
      </p:sp>
      <p:grpSp>
        <p:nvGrpSpPr>
          <p:cNvPr id="12" name="组 21" descr="带有编号 3（表示第 3 步）的小圆圈">
            <a:extLst>
              <a:ext uri="{FF2B5EF4-FFF2-40B4-BE49-F238E27FC236}">
                <a16:creationId xmlns:a16="http://schemas.microsoft.com/office/drawing/2014/main" id="{2916C16A-6C70-449B-A4F4-5D2716668DE3}"/>
              </a:ext>
            </a:extLst>
          </p:cNvPr>
          <p:cNvGrpSpPr/>
          <p:nvPr/>
        </p:nvGrpSpPr>
        <p:grpSpPr bwMode="blackWhite">
          <a:xfrm>
            <a:off x="353554" y="3201477"/>
            <a:ext cx="418634" cy="312301"/>
            <a:chOff x="6953426" y="711274"/>
            <a:chExt cx="558179" cy="416400"/>
          </a:xfrm>
        </p:grpSpPr>
        <p:sp>
          <p:nvSpPr>
            <p:cNvPr id="13" name="椭圆形 23" descr="小圆圈">
              <a:extLst>
                <a:ext uri="{FF2B5EF4-FFF2-40B4-BE49-F238E27FC236}">
                  <a16:creationId xmlns:a16="http://schemas.microsoft.com/office/drawing/2014/main" id="{69BCEE1C-6D70-4225-AA5E-FE36F6506479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文本框 13" descr="编号 3">
              <a:extLst>
                <a:ext uri="{FF2B5EF4-FFF2-40B4-BE49-F238E27FC236}">
                  <a16:creationId xmlns:a16="http://schemas.microsoft.com/office/drawing/2014/main" id="{2DAF92B2-638A-4712-88B1-92665072039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15" name="内容占位符 17">
            <a:extLst>
              <a:ext uri="{FF2B5EF4-FFF2-40B4-BE49-F238E27FC236}">
                <a16:creationId xmlns:a16="http://schemas.microsoft.com/office/drawing/2014/main" id="{0EFFFA13-C5E5-45F5-ACB5-B9F5F495B8DC}"/>
              </a:ext>
            </a:extLst>
          </p:cNvPr>
          <p:cNvSpPr txBox="1">
            <a:spLocks/>
          </p:cNvSpPr>
          <p:nvPr/>
        </p:nvSpPr>
        <p:spPr>
          <a:xfrm>
            <a:off x="768396" y="3245646"/>
            <a:ext cx="5430616" cy="5708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测试工程师：为软件提供质量保障的人员。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/>
            </a:endParaRPr>
          </a:p>
        </p:txBody>
      </p:sp>
      <p:grpSp>
        <p:nvGrpSpPr>
          <p:cNvPr id="16" name="组 36" descr="带有编号 4（表示第 4 步）的小圆圈">
            <a:extLst>
              <a:ext uri="{FF2B5EF4-FFF2-40B4-BE49-F238E27FC236}">
                <a16:creationId xmlns:a16="http://schemas.microsoft.com/office/drawing/2014/main" id="{B4F98880-4B02-4376-8547-71DF357091B9}"/>
              </a:ext>
            </a:extLst>
          </p:cNvPr>
          <p:cNvGrpSpPr/>
          <p:nvPr/>
        </p:nvGrpSpPr>
        <p:grpSpPr bwMode="blackWhite">
          <a:xfrm>
            <a:off x="329720" y="3898992"/>
            <a:ext cx="418634" cy="312301"/>
            <a:chOff x="6953426" y="711274"/>
            <a:chExt cx="558179" cy="416400"/>
          </a:xfrm>
        </p:grpSpPr>
        <p:sp>
          <p:nvSpPr>
            <p:cNvPr id="17" name="椭圆形 37" descr="小圆圈">
              <a:extLst>
                <a:ext uri="{FF2B5EF4-FFF2-40B4-BE49-F238E27FC236}">
                  <a16:creationId xmlns:a16="http://schemas.microsoft.com/office/drawing/2014/main" id="{9BD1528D-B270-4D67-AF58-FF3E99EFA24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文本框 17" descr="编号 4">
              <a:extLst>
                <a:ext uri="{FF2B5EF4-FFF2-40B4-BE49-F238E27FC236}">
                  <a16:creationId xmlns:a16="http://schemas.microsoft.com/office/drawing/2014/main" id="{12F854A7-90CD-4458-AD50-B87AC1C03026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  <a:endParaRPr lang="zh-CN" altLang="en-US" sz="13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19" name="内容占位符 17">
            <a:extLst>
              <a:ext uri="{FF2B5EF4-FFF2-40B4-BE49-F238E27FC236}">
                <a16:creationId xmlns:a16="http://schemas.microsoft.com/office/drawing/2014/main" id="{1F73C0FE-5423-406D-ADA6-BAFE4409F74F}"/>
              </a:ext>
            </a:extLst>
          </p:cNvPr>
          <p:cNvSpPr txBox="1">
            <a:spLocks/>
          </p:cNvSpPr>
          <p:nvPr/>
        </p:nvSpPr>
        <p:spPr>
          <a:xfrm>
            <a:off x="768396" y="3921369"/>
            <a:ext cx="5327604" cy="42265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运维工程师：保证软件正常运行和使用的人员。</a:t>
            </a:r>
          </a:p>
        </p:txBody>
      </p:sp>
      <p:sp>
        <p:nvSpPr>
          <p:cNvPr id="20" name="内容占位符 17">
            <a:extLst>
              <a:ext uri="{FF2B5EF4-FFF2-40B4-BE49-F238E27FC236}">
                <a16:creationId xmlns:a16="http://schemas.microsoft.com/office/drawing/2014/main" id="{A5F8D9F5-D14E-4CD5-9FC5-B85B7B98895E}"/>
              </a:ext>
            </a:extLst>
          </p:cNvPr>
          <p:cNvSpPr txBox="1">
            <a:spLocks/>
          </p:cNvSpPr>
          <p:nvPr/>
        </p:nvSpPr>
        <p:spPr>
          <a:xfrm>
            <a:off x="7106313" y="2487832"/>
            <a:ext cx="3469895" cy="2578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以一种程序设计语言为主深入学习；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以你感兴趣的自主设计的软件为主线；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数据 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+ </a:t>
            </a: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算法 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+ </a:t>
            </a: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数据表现；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搞清楚前端、后端、中端的意思；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英语对于编程有帮助；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避免学习的过度碎片化。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endParaRPr lang="zh-CN" altLang="en-US" sz="15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>
            <a:extLst>
              <a:ext uri="{FF2B5EF4-FFF2-40B4-BE49-F238E27FC236}">
                <a16:creationId xmlns:a16="http://schemas.microsoft.com/office/drawing/2014/main" id="{16FA7D45-6C49-46CD-868F-972CCBE11118}"/>
              </a:ext>
            </a:extLst>
          </p:cNvPr>
          <p:cNvSpPr txBox="1">
            <a:spLocks/>
          </p:cNvSpPr>
          <p:nvPr/>
        </p:nvSpPr>
        <p:spPr>
          <a:xfrm>
            <a:off x="7106313" y="5170378"/>
            <a:ext cx="4832859" cy="97921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你的学习是为了掌握职业技能，获得职场职位  </a:t>
            </a:r>
          </a:p>
        </p:txBody>
      </p:sp>
      <p:sp>
        <p:nvSpPr>
          <p:cNvPr id="23" name="内容占位符 17">
            <a:extLst>
              <a:ext uri="{FF2B5EF4-FFF2-40B4-BE49-F238E27FC236}">
                <a16:creationId xmlns:a16="http://schemas.microsoft.com/office/drawing/2014/main" id="{1C2FCFCB-EC24-4D16-9535-E02947D2DF65}"/>
              </a:ext>
            </a:extLst>
          </p:cNvPr>
          <p:cNvSpPr txBox="1">
            <a:spLocks/>
          </p:cNvSpPr>
          <p:nvPr/>
        </p:nvSpPr>
        <p:spPr>
          <a:xfrm>
            <a:off x="7059494" y="1634857"/>
            <a:ext cx="4650712" cy="8529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数据 </a:t>
            </a:r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+ </a:t>
            </a: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算法 </a:t>
            </a:r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+ </a:t>
            </a: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数据表现</a:t>
            </a:r>
          </a:p>
        </p:txBody>
      </p:sp>
    </p:spTree>
    <p:extLst>
      <p:ext uri="{BB962C8B-B14F-4D97-AF65-F5344CB8AC3E}">
        <p14:creationId xmlns:p14="http://schemas.microsoft.com/office/powerpoint/2010/main" val="150894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4AB94-62BC-45A1-8FFF-13D55188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3.5. </a:t>
            </a:r>
            <a:r>
              <a:rPr lang="zh-CN" altLang="en-US" dirty="0"/>
              <a:t>示例应用运行配置的简要说明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8237EF-2F65-474F-B08D-20DEADD1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94" y="939338"/>
            <a:ext cx="3894708" cy="57510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8BBCF7-E557-4BC6-AE71-2DF754ED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84" y="978457"/>
            <a:ext cx="4279763" cy="39651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725B08-A7AA-418F-8B20-14CE3896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0"/>
          <a:stretch/>
        </p:blipFill>
        <p:spPr>
          <a:xfrm>
            <a:off x="5539284" y="4991817"/>
            <a:ext cx="4279763" cy="166445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0653223-D070-430D-9748-D6892E43AF2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833634" y="2361793"/>
            <a:ext cx="1705650" cy="599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0707F66-359C-4119-B78B-03D499C40AC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63457" y="3896958"/>
            <a:ext cx="1475827" cy="1927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4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DF14A-E595-49A8-8B9F-D7F50D31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课程练习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7DAEC1-F736-4904-8CCA-DFCC6195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34" y="1369305"/>
            <a:ext cx="2670325" cy="3048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848FC6-01B7-4C0C-863B-DD4E755D6EE8}"/>
              </a:ext>
            </a:extLst>
          </p:cNvPr>
          <p:cNvSpPr txBox="1"/>
          <p:nvPr/>
        </p:nvSpPr>
        <p:spPr>
          <a:xfrm>
            <a:off x="3717890" y="1319800"/>
            <a:ext cx="7415684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根据课程引导资料，在学员自选课题中，选取一组类似 </a:t>
            </a:r>
            <a:r>
              <a:rPr lang="zh-CN" altLang="en-US" sz="1400" b="1" dirty="0"/>
              <a:t>学生</a:t>
            </a:r>
            <a:r>
              <a:rPr lang="en-US" altLang="zh-CN" sz="1400" b="1" dirty="0"/>
              <a:t>—</a:t>
            </a:r>
            <a:r>
              <a:rPr lang="zh-CN" altLang="en-US" sz="1400" b="1" dirty="0"/>
              <a:t>班级 </a:t>
            </a:r>
            <a:r>
              <a:rPr lang="zh-CN" altLang="en-US" sz="1400" dirty="0"/>
              <a:t>这样具有关系的两组数据，分别编写前后端代码文件，调试运行。</a:t>
            </a:r>
          </a:p>
        </p:txBody>
      </p:sp>
    </p:spTree>
    <p:extLst>
      <p:ext uri="{BB962C8B-B14F-4D97-AF65-F5344CB8AC3E}">
        <p14:creationId xmlns:p14="http://schemas.microsoft.com/office/powerpoint/2010/main" val="2323642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85AE3-1D55-4B6C-B518-EFBD0E4A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0498501" cy="640080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使用 </a:t>
            </a:r>
            <a:r>
              <a:rPr lang="en-US" altLang="zh-CN" dirty="0"/>
              <a:t>Swagger </a:t>
            </a:r>
            <a:r>
              <a:rPr lang="zh-CN" altLang="en-US" dirty="0"/>
              <a:t>和 </a:t>
            </a:r>
            <a:r>
              <a:rPr lang="en-US" altLang="zh-CN" dirty="0"/>
              <a:t>Open API </a:t>
            </a:r>
            <a:r>
              <a:rPr lang="zh-CN" altLang="en-US" dirty="0"/>
              <a:t>文档化 </a:t>
            </a:r>
            <a:r>
              <a:rPr lang="en-US" altLang="zh-CN" dirty="0"/>
              <a:t>Web API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90BDE5-3B84-4426-AB71-C8D7A159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72" y="1010197"/>
            <a:ext cx="3562533" cy="183524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C3753EEC-954E-4176-9EB7-AD30E90E793F}"/>
              </a:ext>
            </a:extLst>
          </p:cNvPr>
          <p:cNvSpPr/>
          <p:nvPr/>
        </p:nvSpPr>
        <p:spPr>
          <a:xfrm>
            <a:off x="1041536" y="2469369"/>
            <a:ext cx="2215097" cy="376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CA0E9F-9A45-47AE-8BAA-41B49C92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58" y="1010197"/>
            <a:ext cx="5786603" cy="55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2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9CF59-A96C-45A9-A85D-1ECDD653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4.1. API </a:t>
            </a:r>
            <a:r>
              <a:rPr lang="zh-CN" altLang="en-US" dirty="0"/>
              <a:t>文档内容说明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FB8AE7-7D64-4C0A-9CDB-B3889C36E4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0049" y="908083"/>
            <a:ext cx="4335773" cy="575422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9932BF-994F-499C-B342-A630B438F2C9}"/>
              </a:ext>
            </a:extLst>
          </p:cNvPr>
          <p:cNvSpPr txBox="1"/>
          <p:nvPr/>
        </p:nvSpPr>
        <p:spPr>
          <a:xfrm>
            <a:off x="3790995" y="812556"/>
            <a:ext cx="10801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  路由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98C732-8855-4205-B061-BF40A9927A86}"/>
              </a:ext>
            </a:extLst>
          </p:cNvPr>
          <p:cNvSpPr txBox="1"/>
          <p:nvPr/>
        </p:nvSpPr>
        <p:spPr>
          <a:xfrm>
            <a:off x="1211484" y="2076911"/>
            <a:ext cx="280171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传入的参数（数据请求对象）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1671F-1328-4A0A-B7DE-05A1E976C0CB}"/>
              </a:ext>
            </a:extLst>
          </p:cNvPr>
          <p:cNvSpPr txBox="1"/>
          <p:nvPr/>
        </p:nvSpPr>
        <p:spPr>
          <a:xfrm>
            <a:off x="1387077" y="4312111"/>
            <a:ext cx="171736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响应的代码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A1ADE6-9906-4322-BC4E-845AD8129006}"/>
              </a:ext>
            </a:extLst>
          </p:cNvPr>
          <p:cNvSpPr txBox="1"/>
          <p:nvPr/>
        </p:nvSpPr>
        <p:spPr>
          <a:xfrm>
            <a:off x="464961" y="6473799"/>
            <a:ext cx="44908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成功后返回的结果，</a:t>
            </a:r>
            <a:r>
              <a:rPr lang="en-US" altLang="zh-CN" sz="1400" dirty="0" err="1">
                <a:solidFill>
                  <a:srgbClr val="FF0000"/>
                </a:solidFill>
              </a:rPr>
              <a:t>json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格式化之后的数据传输对象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7F859D-FC74-427D-B86D-3C92AF3C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68" y="908083"/>
            <a:ext cx="4814112" cy="3811548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B90346F-F77F-40F3-B42A-E76FE06A297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387077" y="2813857"/>
            <a:ext cx="4098091" cy="307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0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02099-A40E-424C-A3CE-8E2DFF88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4.2. Swagger </a:t>
            </a:r>
            <a:r>
              <a:rPr lang="zh-CN" altLang="en-US" dirty="0"/>
              <a:t>文档的常规个性化配置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F06CDC-6EC3-4412-86D0-C382312E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53" y="969311"/>
            <a:ext cx="7093315" cy="47500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6CF52C-2A2F-4039-8AB5-2609CEB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677" y="969311"/>
            <a:ext cx="2451856" cy="47297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E44624C-C4DB-4D6E-AC17-28F4A746854D}"/>
              </a:ext>
            </a:extLst>
          </p:cNvPr>
          <p:cNvCxnSpPr>
            <a:cxnSpLocks/>
          </p:cNvCxnSpPr>
          <p:nvPr/>
        </p:nvCxnSpPr>
        <p:spPr>
          <a:xfrm>
            <a:off x="8555521" y="5424309"/>
            <a:ext cx="19149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A782B26-677B-4CBD-81DA-B3067763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53" y="6101255"/>
            <a:ext cx="5867702" cy="7112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39B272-8834-40E3-A3B1-FAD19738BC39}"/>
              </a:ext>
            </a:extLst>
          </p:cNvPr>
          <p:cNvSpPr txBox="1"/>
          <p:nvPr/>
        </p:nvSpPr>
        <p:spPr>
          <a:xfrm>
            <a:off x="794411" y="5743408"/>
            <a:ext cx="482745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还需要在 </a:t>
            </a:r>
            <a:r>
              <a:rPr lang="en-US" altLang="zh-CN" sz="1400" dirty="0" err="1"/>
              <a:t>WebApiStartup.csproj</a:t>
            </a:r>
            <a:r>
              <a:rPr lang="en-US" altLang="zh-CN" sz="1400" dirty="0"/>
              <a:t> </a:t>
            </a:r>
            <a:r>
              <a:rPr lang="zh-CN" altLang="en-US" sz="1400" dirty="0"/>
              <a:t>项目文件中添加以下内容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1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62811-6F68-4751-B0D7-EFC2A338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 API </a:t>
            </a:r>
            <a:r>
              <a:rPr lang="zh-CN" altLang="en-US" dirty="0"/>
              <a:t>文档内容的来源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A796290B-E0C9-49B7-92F1-F2985A7645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6866" b="51237"/>
          <a:stretch/>
        </p:blipFill>
        <p:spPr>
          <a:xfrm>
            <a:off x="4504267" y="1317531"/>
            <a:ext cx="4201311" cy="5117134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47035-FA0F-4B79-B1D8-C473F4A8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4" y="1381254"/>
            <a:ext cx="3805797" cy="4095491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7D055A5-E970-4B6A-A54C-22B5E6AFAE59}"/>
              </a:ext>
            </a:extLst>
          </p:cNvPr>
          <p:cNvCxnSpPr>
            <a:cxnSpLocks/>
          </p:cNvCxnSpPr>
          <p:nvPr/>
        </p:nvCxnSpPr>
        <p:spPr>
          <a:xfrm>
            <a:off x="4096409" y="1642531"/>
            <a:ext cx="45621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FC4D17E-7F8C-4149-AE64-89BBC452038F}"/>
              </a:ext>
            </a:extLst>
          </p:cNvPr>
          <p:cNvCxnSpPr>
            <a:cxnSpLocks/>
          </p:cNvCxnSpPr>
          <p:nvPr/>
        </p:nvCxnSpPr>
        <p:spPr>
          <a:xfrm>
            <a:off x="3661786" y="1986842"/>
            <a:ext cx="1028747" cy="31270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C59D12A-4EC1-4BB4-A097-D603AE2F993D}"/>
              </a:ext>
            </a:extLst>
          </p:cNvPr>
          <p:cNvSpPr/>
          <p:nvPr/>
        </p:nvSpPr>
        <p:spPr>
          <a:xfrm>
            <a:off x="434621" y="2116667"/>
            <a:ext cx="2449689" cy="1919111"/>
          </a:xfrm>
          <a:prstGeom prst="rect">
            <a:avLst/>
          </a:prstGeom>
          <a:noFill/>
          <a:ln>
            <a:solidFill>
              <a:srgbClr val="F5F5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4B0DC-F1AE-4358-9800-99AC6532C602}"/>
              </a:ext>
            </a:extLst>
          </p:cNvPr>
          <p:cNvCxnSpPr>
            <a:cxnSpLocks/>
          </p:cNvCxnSpPr>
          <p:nvPr/>
        </p:nvCxnSpPr>
        <p:spPr>
          <a:xfrm flipV="1">
            <a:off x="2884310" y="1986842"/>
            <a:ext cx="1744134" cy="10555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69AB883-1B79-47C4-82F1-A1E79AE5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73" y="1317531"/>
            <a:ext cx="3102274" cy="2456209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587AFEF-40AF-4753-982F-07728A38DD8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825988" y="2545636"/>
            <a:ext cx="3030485" cy="28109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5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EFF82-F783-45EA-BAB9-FE9BD4E5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 </a:t>
            </a:r>
            <a:r>
              <a:rPr lang="zh-CN" altLang="en-US" dirty="0"/>
              <a:t>数据 </a:t>
            </a:r>
            <a:r>
              <a:rPr lang="en-US" altLang="zh-CN" dirty="0"/>
              <a:t>Schema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81D4F-AD3F-455D-B47D-32C3B92D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1" y="1148198"/>
            <a:ext cx="5144226" cy="4072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9076C9-56C9-4B35-880E-06BAEB9D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37" y="1716156"/>
            <a:ext cx="5378726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35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B36F1-9EE3-4BFF-860A-A5009738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开发任务分解与前后端协同开发的常规做法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61B7B7-D8E6-48C3-B7BC-AEA765748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5" y="1085863"/>
            <a:ext cx="3273362" cy="55530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B6D1A6-DE01-4E01-836E-6FEA303D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7" y="1134321"/>
            <a:ext cx="2185049" cy="55045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2D0B3C-E194-4E0E-AE8A-AAAB0E63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75" y="1207907"/>
            <a:ext cx="3272339" cy="1772294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D9CBECBD-8E19-4DCF-8E43-32BF52BCC502}"/>
              </a:ext>
            </a:extLst>
          </p:cNvPr>
          <p:cNvGrpSpPr/>
          <p:nvPr/>
        </p:nvGrpSpPr>
        <p:grpSpPr>
          <a:xfrm>
            <a:off x="9000892" y="1085863"/>
            <a:ext cx="3191108" cy="5542844"/>
            <a:chOff x="8722410" y="1068034"/>
            <a:chExt cx="3191108" cy="554284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C30485C-6DAC-4C91-B55E-F1F322D2D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2410" y="1068034"/>
              <a:ext cx="2197828" cy="5542844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6EAA33B-F016-4A24-AFBA-CB158ACCFB5D}"/>
                </a:ext>
              </a:extLst>
            </p:cNvPr>
            <p:cNvGrpSpPr/>
            <p:nvPr/>
          </p:nvGrpSpPr>
          <p:grpSpPr>
            <a:xfrm>
              <a:off x="9017664" y="4823607"/>
              <a:ext cx="2745606" cy="276999"/>
              <a:chOff x="8013655" y="4871157"/>
              <a:chExt cx="2745606" cy="276999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E24CD5C8-82AE-4CF2-823B-2544A7028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6091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A3EE9D-5CD0-45A8-B0DE-F6C65B409B5C}"/>
                  </a:ext>
                </a:extLst>
              </p:cNvPr>
              <p:cNvSpPr txBox="1"/>
              <p:nvPr/>
            </p:nvSpPr>
            <p:spPr>
              <a:xfrm>
                <a:off x="10486429" y="4871157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3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2FDBB7C-90F1-44C6-BA1B-B0B7682CC2F1}"/>
                </a:ext>
              </a:extLst>
            </p:cNvPr>
            <p:cNvGrpSpPr/>
            <p:nvPr/>
          </p:nvGrpSpPr>
          <p:grpSpPr>
            <a:xfrm>
              <a:off x="9017664" y="4369593"/>
              <a:ext cx="2745606" cy="276999"/>
              <a:chOff x="8013655" y="4871157"/>
              <a:chExt cx="2745606" cy="276999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32B9A102-FE2F-44CE-9A9E-6B56C1D3C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6091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6B04378-FB2B-46A3-A06A-93E3A460BD66}"/>
                  </a:ext>
                </a:extLst>
              </p:cNvPr>
              <p:cNvSpPr txBox="1"/>
              <p:nvPr/>
            </p:nvSpPr>
            <p:spPr>
              <a:xfrm>
                <a:off x="10486429" y="4871157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BCF44A9-4E07-4554-919D-8CD496BFEC79}"/>
                </a:ext>
              </a:extLst>
            </p:cNvPr>
            <p:cNvGrpSpPr/>
            <p:nvPr/>
          </p:nvGrpSpPr>
          <p:grpSpPr>
            <a:xfrm>
              <a:off x="9024847" y="2905932"/>
              <a:ext cx="2745606" cy="276999"/>
              <a:chOff x="8013655" y="4871157"/>
              <a:chExt cx="2745606" cy="276999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3C9CA47-766F-451D-B216-8E55EDEE4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6091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B28CD1C-028D-43B4-A7DC-F94D6D2B7358}"/>
                  </a:ext>
                </a:extLst>
              </p:cNvPr>
              <p:cNvSpPr txBox="1"/>
              <p:nvPr/>
            </p:nvSpPr>
            <p:spPr>
              <a:xfrm>
                <a:off x="10486429" y="4871157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648FBBB-F6DF-4698-A63E-31A3132B7EC9}"/>
                </a:ext>
              </a:extLst>
            </p:cNvPr>
            <p:cNvGrpSpPr/>
            <p:nvPr/>
          </p:nvGrpSpPr>
          <p:grpSpPr>
            <a:xfrm>
              <a:off x="9024847" y="5001614"/>
              <a:ext cx="2745606" cy="276999"/>
              <a:chOff x="8013655" y="4871157"/>
              <a:chExt cx="2745606" cy="276999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A5AB4A0-AE55-45E0-A3AF-DE179EEA3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6091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9E5927-5D0C-40DA-B4EC-1A361C5BCCD8}"/>
                  </a:ext>
                </a:extLst>
              </p:cNvPr>
              <p:cNvSpPr txBox="1"/>
              <p:nvPr/>
            </p:nvSpPr>
            <p:spPr>
              <a:xfrm>
                <a:off x="10486429" y="4871157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4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875BC7C-831E-4FDD-9F0E-773D442AC85F}"/>
                </a:ext>
              </a:extLst>
            </p:cNvPr>
            <p:cNvGrpSpPr/>
            <p:nvPr/>
          </p:nvGrpSpPr>
          <p:grpSpPr>
            <a:xfrm>
              <a:off x="8989978" y="1975541"/>
              <a:ext cx="2895854" cy="276999"/>
              <a:chOff x="8013655" y="4871157"/>
              <a:chExt cx="2895854" cy="276999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B9AD178-62BE-4860-A098-2D469721C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75278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F74C76C-27EB-4676-B456-E4646D97F28A}"/>
                  </a:ext>
                </a:extLst>
              </p:cNvPr>
              <p:cNvSpPr txBox="1"/>
              <p:nvPr/>
            </p:nvSpPr>
            <p:spPr>
              <a:xfrm>
                <a:off x="10506795" y="4871157"/>
                <a:ext cx="402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5.1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EB041A3-1ECB-448D-951F-2156629425C7}"/>
                </a:ext>
              </a:extLst>
            </p:cNvPr>
            <p:cNvGrpSpPr/>
            <p:nvPr/>
          </p:nvGrpSpPr>
          <p:grpSpPr>
            <a:xfrm>
              <a:off x="8989978" y="2294664"/>
              <a:ext cx="2895854" cy="276999"/>
              <a:chOff x="8013655" y="4871157"/>
              <a:chExt cx="2895854" cy="27699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77395FE-14F7-4BBA-8657-A8A61BB61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75278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3033CF7-CE81-480A-928A-0CD14462ABBA}"/>
                  </a:ext>
                </a:extLst>
              </p:cNvPr>
              <p:cNvSpPr txBox="1"/>
              <p:nvPr/>
            </p:nvSpPr>
            <p:spPr>
              <a:xfrm>
                <a:off x="10506795" y="4871157"/>
                <a:ext cx="402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5.2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0E8454-D416-4AB1-B3E2-D53D89A9A599}"/>
                </a:ext>
              </a:extLst>
            </p:cNvPr>
            <p:cNvGrpSpPr/>
            <p:nvPr/>
          </p:nvGrpSpPr>
          <p:grpSpPr>
            <a:xfrm>
              <a:off x="8989978" y="3405827"/>
              <a:ext cx="2895854" cy="276999"/>
              <a:chOff x="8013655" y="4871157"/>
              <a:chExt cx="2895854" cy="276999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FCC7F97-A421-4308-B283-09C1E2C2F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75278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529BC92-EE90-43C6-A5AA-17ADADDC937C}"/>
                  </a:ext>
                </a:extLst>
              </p:cNvPr>
              <p:cNvSpPr txBox="1"/>
              <p:nvPr/>
            </p:nvSpPr>
            <p:spPr>
              <a:xfrm>
                <a:off x="10506795" y="4871157"/>
                <a:ext cx="402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6.1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6D60E03-454E-43B5-9A73-B10580776CB3}"/>
                </a:ext>
              </a:extLst>
            </p:cNvPr>
            <p:cNvGrpSpPr/>
            <p:nvPr/>
          </p:nvGrpSpPr>
          <p:grpSpPr>
            <a:xfrm>
              <a:off x="8989978" y="3723876"/>
              <a:ext cx="2895854" cy="276999"/>
              <a:chOff x="8013655" y="4871157"/>
              <a:chExt cx="2895854" cy="27699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927D991-88B7-4DB8-B1C7-35CE4FC0D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75278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3649CE0-5DB8-4ECC-9282-4FAA4E180406}"/>
                  </a:ext>
                </a:extLst>
              </p:cNvPr>
              <p:cNvSpPr txBox="1"/>
              <p:nvPr/>
            </p:nvSpPr>
            <p:spPr>
              <a:xfrm>
                <a:off x="10506795" y="4871157"/>
                <a:ext cx="402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6.2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211618D-57DC-4A37-A0E0-E7484C261F0A}"/>
                </a:ext>
              </a:extLst>
            </p:cNvPr>
            <p:cNvGrpSpPr/>
            <p:nvPr/>
          </p:nvGrpSpPr>
          <p:grpSpPr>
            <a:xfrm>
              <a:off x="9017664" y="5610804"/>
              <a:ext cx="2895854" cy="276999"/>
              <a:chOff x="8013655" y="4871157"/>
              <a:chExt cx="2895854" cy="276999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EE9F4666-C2A5-45FC-85CA-90C3623CB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75278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87FA281-C4B8-4716-85E1-35FDDB79A3DA}"/>
                  </a:ext>
                </a:extLst>
              </p:cNvPr>
              <p:cNvSpPr txBox="1"/>
              <p:nvPr/>
            </p:nvSpPr>
            <p:spPr>
              <a:xfrm>
                <a:off x="10506795" y="4871157"/>
                <a:ext cx="402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7.1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BB76602-C2E5-441A-9BD6-222399F1DDEB}"/>
                </a:ext>
              </a:extLst>
            </p:cNvPr>
            <p:cNvGrpSpPr/>
            <p:nvPr/>
          </p:nvGrpSpPr>
          <p:grpSpPr>
            <a:xfrm>
              <a:off x="9017664" y="5928853"/>
              <a:ext cx="2895854" cy="276999"/>
              <a:chOff x="8013655" y="4871157"/>
              <a:chExt cx="2895854" cy="276999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BB2DEB7-BA84-4ECA-890F-3D0EBE164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75278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3C3F31A-DD0A-46B0-8D6E-1504ED7CE541}"/>
                  </a:ext>
                </a:extLst>
              </p:cNvPr>
              <p:cNvSpPr txBox="1"/>
              <p:nvPr/>
            </p:nvSpPr>
            <p:spPr>
              <a:xfrm>
                <a:off x="10506795" y="4871157"/>
                <a:ext cx="402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7.2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5B3D108-C3E9-456A-B70E-1C25B836EFF7}"/>
                </a:ext>
              </a:extLst>
            </p:cNvPr>
            <p:cNvGrpSpPr/>
            <p:nvPr/>
          </p:nvGrpSpPr>
          <p:grpSpPr>
            <a:xfrm>
              <a:off x="9018182" y="1180234"/>
              <a:ext cx="2745606" cy="276999"/>
              <a:chOff x="8013655" y="4871157"/>
              <a:chExt cx="2745606" cy="276999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CED9F4BA-AE90-4AFC-A613-1AE1E1081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655" y="5108220"/>
                <a:ext cx="26091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63A5949-D83B-4457-AC0B-05AFF570441F}"/>
                  </a:ext>
                </a:extLst>
              </p:cNvPr>
              <p:cNvSpPr txBox="1"/>
              <p:nvPr/>
            </p:nvSpPr>
            <p:spPr>
              <a:xfrm>
                <a:off x="10486429" y="4871157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8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</p:grp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709D2BB-F4CE-4CBD-B178-E6F2A7BFAFC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282426" y="3886604"/>
            <a:ext cx="3447388" cy="7378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16F73B-835D-4E77-9F49-6C78332F139B}"/>
              </a:ext>
            </a:extLst>
          </p:cNvPr>
          <p:cNvCxnSpPr>
            <a:cxnSpLocks/>
          </p:cNvCxnSpPr>
          <p:nvPr/>
        </p:nvCxnSpPr>
        <p:spPr>
          <a:xfrm flipH="1">
            <a:off x="2457475" y="3054715"/>
            <a:ext cx="32146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758C95A2-D0A8-40B8-AAC9-126892D8C445}"/>
              </a:ext>
            </a:extLst>
          </p:cNvPr>
          <p:cNvSpPr txBox="1"/>
          <p:nvPr/>
        </p:nvSpPr>
        <p:spPr>
          <a:xfrm>
            <a:off x="2532994" y="4314325"/>
            <a:ext cx="2456695" cy="61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0070C0"/>
                </a:solidFill>
              </a:rPr>
              <a:t>定义数据：两端的数据定义需要保持一致，包括名称和内容结构！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FC22E25-79FC-4FFF-ACAE-C223A15A4F8E}"/>
              </a:ext>
            </a:extLst>
          </p:cNvPr>
          <p:cNvSpPr txBox="1"/>
          <p:nvPr/>
        </p:nvSpPr>
        <p:spPr>
          <a:xfrm>
            <a:off x="2992553" y="3051489"/>
            <a:ext cx="2679548" cy="61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0070C0"/>
                </a:solidFill>
              </a:rPr>
              <a:t>定义访问：两端的路由以及传值需要保持一致，包括名称和内容结构！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8E7E7BE-6628-4E59-958D-CD66D2E94DD1}"/>
              </a:ext>
            </a:extLst>
          </p:cNvPr>
          <p:cNvSpPr txBox="1"/>
          <p:nvPr/>
        </p:nvSpPr>
        <p:spPr>
          <a:xfrm>
            <a:off x="2817504" y="310658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2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DDA9E5C-5F91-4CC2-8B81-908550D720F1}"/>
              </a:ext>
            </a:extLst>
          </p:cNvPr>
          <p:cNvSpPr txBox="1"/>
          <p:nvPr/>
        </p:nvSpPr>
        <p:spPr>
          <a:xfrm>
            <a:off x="2350231" y="435664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1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0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9CD02-3E32-40CA-9988-E1112865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数据模型的分析和改进</a:t>
            </a:r>
          </a:p>
        </p:txBody>
      </p:sp>
    </p:spTree>
    <p:extLst>
      <p:ext uri="{BB962C8B-B14F-4D97-AF65-F5344CB8AC3E}">
        <p14:creationId xmlns:p14="http://schemas.microsoft.com/office/powerpoint/2010/main" val="16313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尚有关于课程学习的问题？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D9441-87D8-4D0E-84DC-4C22566A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86" y="2662081"/>
            <a:ext cx="8292698" cy="38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课程内容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729693" y="1329831"/>
            <a:ext cx="9120427" cy="196708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数据：基于应用场景规约系统软件数据开发设计种类；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算法：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APS.Net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Core Web API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系统设计中最基本的数据处理的要点和设计思路；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检查：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Swagger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与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Open API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文档化；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协作：开发任务分解与前后端协同开发的常规做法。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3C907D-A35D-46B6-9B4B-51C835C2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87" y="3473008"/>
            <a:ext cx="6913709" cy="31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9BEEF-8B17-40C5-AF64-0EABF231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应用场景简要说明（原型概念）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A2BEA5-F9D0-4F17-95D4-F440B409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7" y="1070345"/>
            <a:ext cx="7867710" cy="4890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92883E-6FFD-425D-B6CD-6ABFF2C5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623" y="1070345"/>
            <a:ext cx="3094957" cy="26270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D810AB-C1D4-4478-808F-F93A9CD5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622" y="3911782"/>
            <a:ext cx="3094957" cy="12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855B5-F3CB-474D-8BDE-0517639F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8469519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数据：基于应用场景规约系统软件数据开发设计种类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0ADD5F-E4EF-4D1A-9103-D24671295D43}"/>
              </a:ext>
            </a:extLst>
          </p:cNvPr>
          <p:cNvGrpSpPr/>
          <p:nvPr/>
        </p:nvGrpSpPr>
        <p:grpSpPr>
          <a:xfrm>
            <a:off x="1922749" y="1657569"/>
            <a:ext cx="10089710" cy="3085862"/>
            <a:chOff x="1922749" y="1657569"/>
            <a:chExt cx="10089710" cy="308586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36A370F-7929-442E-A1B1-61049A37B309}"/>
                </a:ext>
              </a:extLst>
            </p:cNvPr>
            <p:cNvSpPr txBox="1"/>
            <p:nvPr/>
          </p:nvSpPr>
          <p:spPr>
            <a:xfrm>
              <a:off x="1922749" y="2711305"/>
              <a:ext cx="2185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数据请求对象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由前端向后台提交的数据对象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C2BBD94-7FD2-46F5-85B9-51C2359070FD}"/>
                </a:ext>
              </a:extLst>
            </p:cNvPr>
            <p:cNvSpPr txBox="1"/>
            <p:nvPr/>
          </p:nvSpPr>
          <p:spPr>
            <a:xfrm>
              <a:off x="1922749" y="3913804"/>
              <a:ext cx="2185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数据传输对象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r>
                <a:rPr lang="zh-CN" altLang="en-US" sz="1200" dirty="0"/>
                <a:t>由后台向前端传输的数据对象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C452F9B-F2D1-4430-9476-98C2ED0BE4EC}"/>
                </a:ext>
              </a:extLst>
            </p:cNvPr>
            <p:cNvSpPr txBox="1"/>
            <p:nvPr/>
          </p:nvSpPr>
          <p:spPr>
            <a:xfrm>
              <a:off x="7517706" y="3273596"/>
              <a:ext cx="4494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数据领域对象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真实业务环境中业务数据对象，也是需要持久化的数据对象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0543567-59C7-4675-9547-F29E003A5980}"/>
                </a:ext>
              </a:extLst>
            </p:cNvPr>
            <p:cNvSpPr/>
            <p:nvPr/>
          </p:nvSpPr>
          <p:spPr>
            <a:xfrm>
              <a:off x="4964196" y="2388538"/>
              <a:ext cx="150312" cy="23548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39F57F9-933B-4410-8535-ADFE25419900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4107963" y="3003692"/>
              <a:ext cx="856233" cy="1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8BF4927-E1F6-4AE9-86AE-2647005B3658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107963" y="4206192"/>
              <a:ext cx="856233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D1CB6C9-7767-4CAD-B718-6DDDF1C59DC6}"/>
                </a:ext>
              </a:extLst>
            </p:cNvPr>
            <p:cNvCxnSpPr>
              <a:cxnSpLocks/>
              <a:stCxn id="6" idx="1"/>
              <a:endCxn id="21" idx="3"/>
            </p:cNvCxnSpPr>
            <p:nvPr/>
          </p:nvCxnSpPr>
          <p:spPr>
            <a:xfrm flipH="1" flipV="1">
              <a:off x="6772405" y="3565983"/>
              <a:ext cx="745301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形 20" descr="箭头循环 纯色填充">
              <a:extLst>
                <a:ext uri="{FF2B5EF4-FFF2-40B4-BE49-F238E27FC236}">
                  <a16:creationId xmlns:a16="http://schemas.microsoft.com/office/drawing/2014/main" id="{A5B72843-CC2D-4200-BF1B-9F5F487C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8005" y="3108783"/>
              <a:ext cx="914400" cy="914400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70858EF-3612-45C4-B49E-92B6C3C17851}"/>
                </a:ext>
              </a:extLst>
            </p:cNvPr>
            <p:cNvCxnSpPr>
              <a:cxnSpLocks/>
              <a:stCxn id="21" idx="1"/>
              <a:endCxn id="11" idx="3"/>
            </p:cNvCxnSpPr>
            <p:nvPr/>
          </p:nvCxnSpPr>
          <p:spPr>
            <a:xfrm flipH="1">
              <a:off x="5114508" y="3565983"/>
              <a:ext cx="743497" cy="2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E027E3-DA7C-427B-BB4C-F61CCFF457D3}"/>
                </a:ext>
              </a:extLst>
            </p:cNvPr>
            <p:cNvSpPr txBox="1"/>
            <p:nvPr/>
          </p:nvSpPr>
          <p:spPr>
            <a:xfrm>
              <a:off x="3408136" y="1657569"/>
              <a:ext cx="3262432" cy="584775"/>
            </a:xfrm>
            <a:prstGeom prst="rect">
              <a:avLst/>
            </a:prstGeom>
            <a:solidFill>
              <a:srgbClr val="F5F5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5B9BD5"/>
                  </a:solidFill>
                </a:rPr>
                <a:t>ASP.Net</a:t>
              </a:r>
              <a:r>
                <a:rPr lang="zh-CN" altLang="en-US" sz="2000" b="1" dirty="0">
                  <a:solidFill>
                    <a:srgbClr val="5B9BD5"/>
                  </a:solidFill>
                </a:rPr>
                <a:t> </a:t>
              </a:r>
              <a:r>
                <a:rPr lang="en-US" altLang="zh-CN" sz="2000" b="1" dirty="0">
                  <a:solidFill>
                    <a:srgbClr val="5B9BD5"/>
                  </a:solidFill>
                </a:rPr>
                <a:t>Core</a:t>
              </a:r>
              <a:r>
                <a:rPr lang="zh-CN" altLang="en-US" sz="2000" b="1" dirty="0">
                  <a:solidFill>
                    <a:srgbClr val="5B9BD5"/>
                  </a:solidFill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</a:rPr>
                <a:t>WebAPI</a:t>
              </a:r>
              <a:endParaRPr lang="en-US" altLang="zh-CN" sz="2000" b="1" dirty="0">
                <a:solidFill>
                  <a:srgbClr val="5B9BD5"/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接收请求数据，分配处理方法，返回响应数据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42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A3356-CEB8-4A6E-9A3B-A4636B87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1579421" cy="64008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前端数据定义和数据请求处理方法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C5EEE4-7D3F-41D8-9E2A-7599C9C5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8"/>
          <a:stretch/>
        </p:blipFill>
        <p:spPr>
          <a:xfrm>
            <a:off x="406783" y="1027133"/>
            <a:ext cx="4865369" cy="5714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1981BE-0D5C-4374-9087-49F5E8BA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5"/>
          <a:stretch/>
        </p:blipFill>
        <p:spPr>
          <a:xfrm>
            <a:off x="5567823" y="1027133"/>
            <a:ext cx="6286823" cy="444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970044-9817-4D97-A2B0-D9F47325C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396" r="2174" b="1"/>
          <a:stretch/>
        </p:blipFill>
        <p:spPr>
          <a:xfrm>
            <a:off x="5567823" y="1471656"/>
            <a:ext cx="6286823" cy="5025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76C1F9-39A8-4F3B-87B8-BE0D67972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823" y="2013090"/>
            <a:ext cx="6286823" cy="4572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FAB7DB-F61B-4238-944D-0390AD5F2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823" y="2527921"/>
            <a:ext cx="6286823" cy="4191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057807-37A8-4FA5-BFB5-D7227332AE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13" r="-1313"/>
          <a:stretch/>
        </p:blipFill>
        <p:spPr>
          <a:xfrm>
            <a:off x="5567823" y="3014407"/>
            <a:ext cx="6369377" cy="4381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2403756-1DDD-4091-8853-ABEF70AA67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48" r="5534" b="-1"/>
          <a:stretch/>
        </p:blipFill>
        <p:spPr>
          <a:xfrm>
            <a:off x="5567823" y="3519944"/>
            <a:ext cx="6286823" cy="4394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0969A5C-9B7C-4966-9B84-9AD2A2AF3F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9" r="12544" b="1"/>
          <a:stretch/>
        </p:blipFill>
        <p:spPr>
          <a:xfrm>
            <a:off x="5567823" y="4017348"/>
            <a:ext cx="6286823" cy="457223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B5EA8C7-AF1F-4714-BD22-D4AFAC12C485}"/>
              </a:ext>
            </a:extLst>
          </p:cNvPr>
          <p:cNvCxnSpPr>
            <a:cxnSpLocks/>
          </p:cNvCxnSpPr>
          <p:nvPr/>
        </p:nvCxnSpPr>
        <p:spPr>
          <a:xfrm>
            <a:off x="10152345" y="2451524"/>
            <a:ext cx="1656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19730F6-D15A-4A9B-A540-527D82CCD470}"/>
              </a:ext>
            </a:extLst>
          </p:cNvPr>
          <p:cNvCxnSpPr>
            <a:cxnSpLocks/>
          </p:cNvCxnSpPr>
          <p:nvPr/>
        </p:nvCxnSpPr>
        <p:spPr>
          <a:xfrm>
            <a:off x="9716021" y="3429000"/>
            <a:ext cx="1656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CDC1FF9-E22D-4E7C-A5AC-5417CA0E8693}"/>
              </a:ext>
            </a:extLst>
          </p:cNvPr>
          <p:cNvCxnSpPr>
            <a:cxnSpLocks/>
          </p:cNvCxnSpPr>
          <p:nvPr/>
        </p:nvCxnSpPr>
        <p:spPr>
          <a:xfrm>
            <a:off x="10104328" y="3945374"/>
            <a:ext cx="1656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5C42C66-91FC-431C-B50F-5D1DE31B2FF5}"/>
              </a:ext>
            </a:extLst>
          </p:cNvPr>
          <p:cNvCxnSpPr>
            <a:cxnSpLocks/>
          </p:cNvCxnSpPr>
          <p:nvPr/>
        </p:nvCxnSpPr>
        <p:spPr>
          <a:xfrm>
            <a:off x="9515605" y="2947043"/>
            <a:ext cx="799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C11C4C9-7B7C-4A0B-A77B-722E7DAFA0DE}"/>
              </a:ext>
            </a:extLst>
          </p:cNvPr>
          <p:cNvCxnSpPr>
            <a:cxnSpLocks/>
          </p:cNvCxnSpPr>
          <p:nvPr/>
        </p:nvCxnSpPr>
        <p:spPr>
          <a:xfrm>
            <a:off x="10197763" y="4460555"/>
            <a:ext cx="1656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E7C99D3-ED02-4199-AC69-C108A894FA28}"/>
              </a:ext>
            </a:extLst>
          </p:cNvPr>
          <p:cNvSpPr txBox="1"/>
          <p:nvPr/>
        </p:nvSpPr>
        <p:spPr>
          <a:xfrm>
            <a:off x="9751986" y="4702943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数据请求对象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由前端向后台提交的数据对象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BA51562-B603-4144-B556-4E8852E2D50D}"/>
              </a:ext>
            </a:extLst>
          </p:cNvPr>
          <p:cNvSpPr txBox="1"/>
          <p:nvPr/>
        </p:nvSpPr>
        <p:spPr>
          <a:xfrm>
            <a:off x="2993725" y="2445094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数据传输对象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由后台向前端传输的数据对象</a:t>
            </a:r>
          </a:p>
        </p:txBody>
      </p:sp>
    </p:spTree>
    <p:extLst>
      <p:ext uri="{BB962C8B-B14F-4D97-AF65-F5344CB8AC3E}">
        <p14:creationId xmlns:p14="http://schemas.microsoft.com/office/powerpoint/2010/main" val="339396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0DD39-6413-4FDB-AB15-4567260B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后台 </a:t>
            </a:r>
            <a:r>
              <a:rPr lang="en-US" altLang="zh-CN" dirty="0"/>
              <a:t>Web API </a:t>
            </a:r>
            <a:r>
              <a:rPr lang="zh-CN" altLang="en-US" dirty="0"/>
              <a:t>控制器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528F72-5B2C-4A33-8AF3-4B59228A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" y="4715475"/>
            <a:ext cx="3733728" cy="2025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611A47-69BA-48FB-B1CC-9C1FF836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535" y="986651"/>
            <a:ext cx="8232239" cy="575468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5F8DF9A-750A-4B26-A1AA-8B300C9F415A}"/>
              </a:ext>
            </a:extLst>
          </p:cNvPr>
          <p:cNvCxnSpPr>
            <a:cxnSpLocks/>
          </p:cNvCxnSpPr>
          <p:nvPr/>
        </p:nvCxnSpPr>
        <p:spPr>
          <a:xfrm flipV="1">
            <a:off x="3288082" y="3807912"/>
            <a:ext cx="1709803" cy="103966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4D46DD-A484-4397-BC79-AAAB264082D4}"/>
              </a:ext>
            </a:extLst>
          </p:cNvPr>
          <p:cNvCxnSpPr>
            <a:cxnSpLocks/>
          </p:cNvCxnSpPr>
          <p:nvPr/>
        </p:nvCxnSpPr>
        <p:spPr>
          <a:xfrm flipV="1">
            <a:off x="3244241" y="4371584"/>
            <a:ext cx="1753644" cy="101460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68DF301-4FB3-4D31-A57A-AD7EE5EFBFE8}"/>
              </a:ext>
            </a:extLst>
          </p:cNvPr>
          <p:cNvCxnSpPr>
            <a:cxnSpLocks/>
          </p:cNvCxnSpPr>
          <p:nvPr/>
        </p:nvCxnSpPr>
        <p:spPr>
          <a:xfrm flipV="1">
            <a:off x="3244241" y="4903940"/>
            <a:ext cx="1810011" cy="8580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AEB638-2445-4E0C-8CD4-5D6B773A3702}"/>
              </a:ext>
            </a:extLst>
          </p:cNvPr>
          <p:cNvCxnSpPr>
            <a:cxnSpLocks/>
          </p:cNvCxnSpPr>
          <p:nvPr/>
        </p:nvCxnSpPr>
        <p:spPr>
          <a:xfrm flipV="1">
            <a:off x="3288082" y="5500520"/>
            <a:ext cx="1753644" cy="41802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279F9C9-FD3F-47B9-94C1-8F2910C96683}"/>
              </a:ext>
            </a:extLst>
          </p:cNvPr>
          <p:cNvCxnSpPr>
            <a:cxnSpLocks/>
          </p:cNvCxnSpPr>
          <p:nvPr/>
        </p:nvCxnSpPr>
        <p:spPr>
          <a:xfrm flipV="1">
            <a:off x="3244241" y="5991879"/>
            <a:ext cx="1810011" cy="2705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AD2C5DB-728B-4B4A-9839-25809C42F55C}"/>
              </a:ext>
            </a:extLst>
          </p:cNvPr>
          <p:cNvCxnSpPr>
            <a:cxnSpLocks/>
          </p:cNvCxnSpPr>
          <p:nvPr/>
        </p:nvCxnSpPr>
        <p:spPr>
          <a:xfrm flipV="1">
            <a:off x="3231715" y="6538586"/>
            <a:ext cx="1810011" cy="4384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74EC00A-832A-4878-85EA-D9E45BB2643B}"/>
              </a:ext>
            </a:extLst>
          </p:cNvPr>
          <p:cNvCxnSpPr/>
          <p:nvPr/>
        </p:nvCxnSpPr>
        <p:spPr>
          <a:xfrm>
            <a:off x="7106926" y="4446740"/>
            <a:ext cx="62163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7914C9C-3487-47E3-A082-1F91396277F2}"/>
              </a:ext>
            </a:extLst>
          </p:cNvPr>
          <p:cNvCxnSpPr/>
          <p:nvPr/>
        </p:nvCxnSpPr>
        <p:spPr>
          <a:xfrm>
            <a:off x="7130136" y="3928998"/>
            <a:ext cx="62163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EB23D9E-C6B3-4E84-82A8-7D9BCF585B02}"/>
              </a:ext>
            </a:extLst>
          </p:cNvPr>
          <p:cNvCxnSpPr>
            <a:cxnSpLocks/>
          </p:cNvCxnSpPr>
          <p:nvPr/>
        </p:nvCxnSpPr>
        <p:spPr>
          <a:xfrm>
            <a:off x="9119441" y="4442565"/>
            <a:ext cx="122705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91C64F1-CD36-4989-A2E1-684ED0679E2F}"/>
              </a:ext>
            </a:extLst>
          </p:cNvPr>
          <p:cNvCxnSpPr>
            <a:cxnSpLocks/>
          </p:cNvCxnSpPr>
          <p:nvPr/>
        </p:nvCxnSpPr>
        <p:spPr>
          <a:xfrm>
            <a:off x="7562404" y="5508377"/>
            <a:ext cx="93060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40B32BB-6BA9-4F2B-A930-9AEE48395C74}"/>
              </a:ext>
            </a:extLst>
          </p:cNvPr>
          <p:cNvCxnSpPr>
            <a:cxnSpLocks/>
          </p:cNvCxnSpPr>
          <p:nvPr/>
        </p:nvCxnSpPr>
        <p:spPr>
          <a:xfrm>
            <a:off x="7751769" y="6066773"/>
            <a:ext cx="88492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9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10B52-9BB7-4B4F-B3AF-2C7210E5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1046163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2.3. </a:t>
            </a:r>
            <a:r>
              <a:rPr lang="zh-CN" altLang="en-US" dirty="0"/>
              <a:t>如何构建在后台系统中构建设计数据模型：对象        类        模型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D18670E-8DB5-4546-AB2A-EC6DD324D658}"/>
              </a:ext>
            </a:extLst>
          </p:cNvPr>
          <p:cNvCxnSpPr>
            <a:cxnSpLocks/>
          </p:cNvCxnSpPr>
          <p:nvPr/>
        </p:nvCxnSpPr>
        <p:spPr>
          <a:xfrm>
            <a:off x="7412997" y="616120"/>
            <a:ext cx="660129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0D11EF-6E1A-478B-9335-8FA5628E65DD}"/>
              </a:ext>
            </a:extLst>
          </p:cNvPr>
          <p:cNvSpPr txBox="1"/>
          <p:nvPr/>
        </p:nvSpPr>
        <p:spPr>
          <a:xfrm>
            <a:off x="7412997" y="308344"/>
            <a:ext cx="60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5B9BD5"/>
                </a:solidFill>
              </a:rPr>
              <a:t>抽象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BF11B9-9E58-4DD2-8200-E6FF80235D8B}"/>
              </a:ext>
            </a:extLst>
          </p:cNvPr>
          <p:cNvCxnSpPr>
            <a:cxnSpLocks/>
          </p:cNvCxnSpPr>
          <p:nvPr/>
        </p:nvCxnSpPr>
        <p:spPr>
          <a:xfrm>
            <a:off x="8420303" y="618245"/>
            <a:ext cx="660129" cy="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A3E85A4-C950-4810-A2F9-F56EA6162376}"/>
              </a:ext>
            </a:extLst>
          </p:cNvPr>
          <p:cNvSpPr txBox="1"/>
          <p:nvPr/>
        </p:nvSpPr>
        <p:spPr>
          <a:xfrm>
            <a:off x="8378739" y="319561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5B9BD5"/>
                </a:solidFill>
              </a:rPr>
              <a:t>一批类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EF3FEB-729A-479B-B8F0-214FB2C54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" r="6846"/>
          <a:stretch/>
        </p:blipFill>
        <p:spPr>
          <a:xfrm>
            <a:off x="308588" y="2472504"/>
            <a:ext cx="4073237" cy="42688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CFF3D1-F7D1-4184-85CF-636E8C16A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" b="13863"/>
          <a:stretch/>
        </p:blipFill>
        <p:spPr>
          <a:xfrm>
            <a:off x="4474419" y="2472503"/>
            <a:ext cx="3826628" cy="42688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2C6B9E5-293B-46C5-8BB2-7F01A9B61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7" b="11235"/>
          <a:stretch/>
        </p:blipFill>
        <p:spPr>
          <a:xfrm>
            <a:off x="8420303" y="2472503"/>
            <a:ext cx="3716511" cy="42688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4BC7AD0-E917-4BFC-9099-94C6E441F785}"/>
              </a:ext>
            </a:extLst>
          </p:cNvPr>
          <p:cNvSpPr txBox="1"/>
          <p:nvPr/>
        </p:nvSpPr>
        <p:spPr>
          <a:xfrm>
            <a:off x="8301047" y="182466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数据请求对象模型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由前端向后台提交的数据对象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CA7037-A354-4F80-AFFF-0F89DE5866C7}"/>
              </a:ext>
            </a:extLst>
          </p:cNvPr>
          <p:cNvSpPr txBox="1"/>
          <p:nvPr/>
        </p:nvSpPr>
        <p:spPr>
          <a:xfrm>
            <a:off x="4449969" y="182466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数据传输对象模型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1200" dirty="0"/>
              <a:t>由后台向前端传输的数据对象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B1DFB4-1F6D-438A-9249-EA7D40DB3AEF}"/>
              </a:ext>
            </a:extLst>
          </p:cNvPr>
          <p:cNvSpPr txBox="1"/>
          <p:nvPr/>
        </p:nvSpPr>
        <p:spPr>
          <a:xfrm>
            <a:off x="229807" y="1824662"/>
            <a:ext cx="449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数据领域对象模型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真实业务环境中业务数据对象，也是需要持久化的数据对象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EF66FF-6E87-4E3A-8E80-2AD7750ABAE2}"/>
              </a:ext>
            </a:extLst>
          </p:cNvPr>
          <p:cNvSpPr txBox="1"/>
          <p:nvPr/>
        </p:nvSpPr>
        <p:spPr>
          <a:xfrm>
            <a:off x="5012092" y="9877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学生数据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CAE619B-766D-458C-9E14-2A9571682A05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2477184" y="1357080"/>
            <a:ext cx="3088906" cy="46758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C1A946C-43EB-4DFF-946E-18E59572C645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5566090" y="1357080"/>
            <a:ext cx="2134" cy="46758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06E88B9-6E6E-4427-9F2C-0429A861F22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5566090" y="1357080"/>
            <a:ext cx="3853212" cy="4675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3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8DA32-39B6-4068-A71C-35309084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7" y="116665"/>
            <a:ext cx="11603605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2.4. Web API </a:t>
            </a:r>
            <a:r>
              <a:rPr lang="zh-CN" altLang="en-US" dirty="0"/>
              <a:t>控制器：接收请求数据，分配处理方法，返回响应数据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9C2E03-CDEB-49A6-8C22-8F11F062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87" y="1022256"/>
            <a:ext cx="8960334" cy="5636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93F22C-3E89-440C-95F3-BBC0A71650CB}"/>
              </a:ext>
            </a:extLst>
          </p:cNvPr>
          <p:cNvSpPr txBox="1"/>
          <p:nvPr/>
        </p:nvSpPr>
        <p:spPr>
          <a:xfrm>
            <a:off x="10118690" y="2982802"/>
            <a:ext cx="1884066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Id </a:t>
            </a:r>
            <a:r>
              <a:rPr lang="zh-CN" altLang="en-US" sz="1400" dirty="0"/>
              <a:t>这样的参数也理解为数据请求对象，只不过这对象很简单，不要建模而已。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DF2CA64-F857-4817-A8CA-368DC03B5B9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476541" y="3044651"/>
            <a:ext cx="5642149" cy="61141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BCCF0F-74B5-4D56-9EB0-C408D003683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42527" y="3656063"/>
            <a:ext cx="6476163" cy="222724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242219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1_TF10001108.potx" id="{D183F7B2-BB7C-4769-A654-F50CCFED9CE6}" vid="{19F569AA-F1B7-4CD3-A3E0-DFBF7B5FB0CC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{DD172FA5-CC4B-4AFC-A892-CF92C4B34830}tf10001108_win32</Template>
  <TotalTime>4100</TotalTime>
  <Words>948</Words>
  <Application>Microsoft Office PowerPoint</Application>
  <PresentationFormat>宽屏</PresentationFormat>
  <Paragraphs>124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Microsoft YaHei UI</vt:lpstr>
      <vt:lpstr>Arial</vt:lpstr>
      <vt:lpstr>Segoe UI</vt:lpstr>
      <vt:lpstr>Wingdings</vt:lpstr>
      <vt:lpstr>欢迎文档</vt:lpstr>
      <vt:lpstr>ASP.Net Core Web API 起步</vt:lpstr>
      <vt:lpstr>前言</vt:lpstr>
      <vt:lpstr>课程内容</vt:lpstr>
      <vt:lpstr>1. 应用场景简要说明（原型概念）</vt:lpstr>
      <vt:lpstr>2. 数据：基于应用场景规约系统软件数据开发设计种类</vt:lpstr>
      <vt:lpstr>2.1 前端数据定义和数据请求处理方法</vt:lpstr>
      <vt:lpstr>2.2. 后台 Web API 控制器</vt:lpstr>
      <vt:lpstr>2.3. 如何构建在后台系统中构建设计数据模型：对象        类        模型</vt:lpstr>
      <vt:lpstr>2.4. Web API 控制器：接收请求数据，分配处理方法，返回响应数据</vt:lpstr>
      <vt:lpstr>3.  算法：APS.Net Core Web API 系统设计中基本的数据处理的要点和设计思路</vt:lpstr>
      <vt:lpstr>3.1. 数据领域对象处理：仓储数据访问方法接口</vt:lpstr>
      <vt:lpstr>3.1.1. 使用 EF 实现接口方法 </vt:lpstr>
      <vt:lpstr>3.1.2. 用于承载或者摆渡分页对象集合的一般设计</vt:lpstr>
      <vt:lpstr>3.1.3. 仓储服务中的数据领域对象分页条目集合的实现设计</vt:lpstr>
      <vt:lpstr>3.2.  数据传输对象处理服务</vt:lpstr>
      <vt:lpstr>3.2.1. 数据传输对象处理服务的具体实现设计</vt:lpstr>
      <vt:lpstr>3.3. 数据请求对象处理服务</vt:lpstr>
      <vt:lpstr>3.3.1. 数据请求对象处理服务的实现设计</vt:lpstr>
      <vt:lpstr>3.4. 简单总结 </vt:lpstr>
      <vt:lpstr>3.5. 示例应用运行配置的简要说明</vt:lpstr>
      <vt:lpstr>课程练习</vt:lpstr>
      <vt:lpstr>4. 使用 Swagger 和 Open API 文档化 Web API</vt:lpstr>
      <vt:lpstr>4.1. API 文档内容说明</vt:lpstr>
      <vt:lpstr>4.2. Swagger 文档的常规个性化配置</vt:lpstr>
      <vt:lpstr>4.3. API 文档内容的来源</vt:lpstr>
      <vt:lpstr>4.4. 数据 Schema</vt:lpstr>
      <vt:lpstr>5. 开发任务分解与前后端协同开发的常规做法</vt:lpstr>
      <vt:lpstr>6. 数据模型的分析和改进</vt:lpstr>
      <vt:lpstr>尚有关于课程学习的问题？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软件技术专业入门教育</dc:title>
  <dc:creator>Chengjun Pan</dc:creator>
  <cp:keywords/>
  <cp:lastModifiedBy>Chengjun Pan</cp:lastModifiedBy>
  <cp:revision>19</cp:revision>
  <dcterms:created xsi:type="dcterms:W3CDTF">2021-09-22T07:16:02Z</dcterms:created>
  <dcterms:modified xsi:type="dcterms:W3CDTF">2022-04-11T05:05:57Z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